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0971594-85E2-4159-8391-947D4EDDB032}">
  <a:tblStyle styleId="{80971594-85E2-4159-8391-947D4EDDB0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BF9CA1-A4BE-430A-BAA9-A3B5A5B3DF8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f60a2292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f60a2292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5f60a2292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6d159f15_1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6d159f15_1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15000"/>
              </a:lnSpc>
              <a:spcBef>
                <a:spcPts val="1100"/>
              </a:spcBef>
              <a:spcAft>
                <a:spcPts val="0"/>
              </a:spcAft>
              <a:buNone/>
            </a:pPr>
            <a:r>
              <a:rPr lang="en-US">
                <a:highlight>
                  <a:srgbClr val="FFFFFF"/>
                </a:highlight>
                <a:latin typeface="Courier New"/>
                <a:ea typeface="Courier New"/>
                <a:cs typeface="Courier New"/>
                <a:sym typeface="Courier New"/>
              </a:rPr>
              <a:t>Positives =  3.9 %</a:t>
            </a:r>
            <a:endParaRPr sz="1050">
              <a:latin typeface="Arial"/>
              <a:ea typeface="Arial"/>
              <a:cs typeface="Arial"/>
              <a:sym typeface="Arial"/>
            </a:endParaRPr>
          </a:p>
          <a:p>
            <a:pPr indent="-295275" lvl="0" marL="457200" rtl="0" algn="l">
              <a:lnSpc>
                <a:spcPct val="115000"/>
              </a:lnSpc>
              <a:spcBef>
                <a:spcPts val="1100"/>
              </a:spcBef>
              <a:spcAft>
                <a:spcPts val="0"/>
              </a:spcAft>
              <a:buClr>
                <a:schemeClr val="dk1"/>
              </a:buClr>
              <a:buSzPts val="1050"/>
              <a:buAutoNum type="arabicPeriod"/>
            </a:pPr>
            <a:r>
              <a:rPr lang="en-US" sz="1050">
                <a:latin typeface="Arial"/>
                <a:ea typeface="Arial"/>
                <a:cs typeface="Arial"/>
                <a:sym typeface="Arial"/>
              </a:rPr>
              <a:t>Continent - Most transactions originate from America</a:t>
            </a:r>
            <a:endParaRPr sz="1050">
              <a:latin typeface="Arial"/>
              <a:ea typeface="Arial"/>
              <a:cs typeface="Arial"/>
              <a:sym typeface="Arial"/>
            </a:endParaRPr>
          </a:p>
          <a:p>
            <a:pPr indent="-295275" lvl="0" marL="457200" rtl="0" algn="l">
              <a:lnSpc>
                <a:spcPct val="115000"/>
              </a:lnSpc>
              <a:spcBef>
                <a:spcPts val="0"/>
              </a:spcBef>
              <a:spcAft>
                <a:spcPts val="0"/>
              </a:spcAft>
              <a:buClr>
                <a:schemeClr val="dk1"/>
              </a:buClr>
              <a:buSzPts val="1050"/>
              <a:buAutoNum type="arabicPeriod"/>
            </a:pPr>
            <a:r>
              <a:rPr lang="en-US" sz="1050">
                <a:latin typeface="Arial"/>
                <a:ea typeface="Arial"/>
                <a:cs typeface="Arial"/>
                <a:sym typeface="Arial"/>
              </a:rPr>
              <a:t>ismobile - Most transactions are from desktop</a:t>
            </a:r>
            <a:endParaRPr sz="1050">
              <a:latin typeface="Arial"/>
              <a:ea typeface="Arial"/>
              <a:cs typeface="Arial"/>
              <a:sym typeface="Arial"/>
            </a:endParaRPr>
          </a:p>
          <a:p>
            <a:pPr indent="0" lvl="0" marL="0" rtl="0" algn="l">
              <a:spcBef>
                <a:spcPts val="700"/>
              </a:spcBef>
              <a:spcAft>
                <a:spcPts val="0"/>
              </a:spcAft>
              <a:buNone/>
            </a:pPr>
            <a:r>
              <a:rPr lang="en-US" sz="1050">
                <a:highlight>
                  <a:srgbClr val="FFFFFF"/>
                </a:highlight>
                <a:latin typeface="Arial"/>
                <a:ea typeface="Arial"/>
                <a:cs typeface="Arial"/>
                <a:sym typeface="Arial"/>
              </a:rPr>
              <a:t>Medium - Organic and (none) have higher conversion</a:t>
            </a:r>
            <a:endParaRPr/>
          </a:p>
        </p:txBody>
      </p:sp>
      <p:sp>
        <p:nvSpPr>
          <p:cNvPr id="260" name="Google Shape;260;g5f6d159f15_1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f6d159f15_5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f6d159f15_5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5f6d159f15_5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f602d7e6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f602d7e6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5f602d7e6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f6d159f1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f6d159f1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5f6d159f1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f6d159f15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f6d159f15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5f6d159f15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f6cb10e73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f6cb10e73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5f6cb10e73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f6cb10e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 name="Google Shape;95;g5f6cb10e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5f6cb10e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f6d159f15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f6d159f15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5f6d159f15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f60a2292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f60a2292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5f60a2292a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f6cb10e73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f6cb10e73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5f6cb10e73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f6cb10e7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f6cb10e73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5f6cb10e73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f6cb10e73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f6cb10e73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5f6cb10e73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f6cb10e73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f6cb10e73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5f6cb10e73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f6cb10e73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f6cb10e73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5f6cb10e73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f6cb10e73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f6cb10e73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5f6cb10e73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f6cb10e7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5f6cb10e73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 now that we have our winning model, we need to understand what we can do with the model, and understand how the business can use this model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From the feature importance chart, we can have a rough sense of how the model works. We can see that visitors with a high hits, time on site, and pageview are most likely to purchase. In terms of geography Visitors living in America tend to have a higher probability of purchase, and in terms of device, visitors using Macintosh and visitors using desktop have a higher likelihood of purchase. From the feature importance, we can also see that visitors with repeat visitors have a higher likelihood of purchase, which shows that our long-short term data architecture works. </a:t>
            </a:r>
            <a:endParaRPr/>
          </a:p>
        </p:txBody>
      </p:sp>
      <p:sp>
        <p:nvSpPr>
          <p:cNvPr id="424" name="Google Shape;424;g5f6cb10e73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f6cb10e73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5f6cb10e73_3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And going deeper into individual visitor level, we can sort all visitors with a high likelihood of purchase from the model and to find those visitors who did not make a transaction, and from there, go deeper into the session into the hits level to find out exactly why each visitor did not make a purchase even though the model predict that they will purchase. From this individual hits data, we can see that his session ended after he visits the basket page a view times, the payment page, to review his order, and when he is suppose to key in his billing address, he ended the session. </a:t>
            </a:r>
            <a:endParaRPr/>
          </a:p>
        </p:txBody>
      </p:sp>
      <p:sp>
        <p:nvSpPr>
          <p:cNvPr id="456" name="Google Shape;456;g5f6cb10e73_3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f6cb10e73_8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5f6cb10e73_8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digged into the hits level data of the top 10 false positive in order to understand why these visitors did not purchase. Of which, 5 visitors session ended at the check out page, 2 visitors made the purchase &gt; 7 days later, 2 visitor did not visit the cart page and 1 visitor session ended at the sign-in page.  This shows that the model is rather reliable, when when these visitors did not make a purchase, 8/10 of them exhibited high intention o purchase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this information, business can test out different strategies to these group of customers. For example, for visitors </a:t>
            </a:r>
            <a:r>
              <a:rPr lang="en-US"/>
              <a:t>whose</a:t>
            </a:r>
            <a:r>
              <a:rPr lang="en-US"/>
              <a:t> session ended at check-out page, business can hypothesis that maybe, these visitors are having second thoughts on the price of the purchase. Hence, what business can do is to send these group of visitors targeted promo codes in order to entice the visitor to finish the transaction.</a:t>
            </a:r>
            <a:endParaRPr/>
          </a:p>
        </p:txBody>
      </p:sp>
      <p:sp>
        <p:nvSpPr>
          <p:cNvPr id="473" name="Google Shape;473;g5f6cb10e73_8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f6cb10e73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5f6cb10e73_3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 finally, how can business use this model?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First of all, business can use this model for </a:t>
            </a:r>
            <a:r>
              <a:rPr lang="en-US"/>
              <a:t>targeting</a:t>
            </a:r>
            <a:r>
              <a:rPr lang="en-US"/>
              <a:t> for digital marketing. Instead of sending ads to all visitors, the business can narrow down their target audience, say for instance, to target visitors with &gt;10% likelihood to purchase, they only need to reach 6.3% of all audience. THis will reduce marketing spend dramatically.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Secondly, by combining likelihood to purchase and the customer journey, business can set certain marketing triggers to improve conversion at each customer level. For instance, if the business notice that a customer with high likelihood to purchase drop out at the cart page, the business can send a $5 coupon to the visitor. </a:t>
            </a:r>
            <a:endParaRPr/>
          </a:p>
        </p:txBody>
      </p:sp>
      <p:sp>
        <p:nvSpPr>
          <p:cNvPr id="485" name="Google Shape;485;g5f6cb10e73_3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f60a2292a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That concludes our presentation~ </a:t>
            </a:r>
            <a:endParaRPr/>
          </a:p>
        </p:txBody>
      </p:sp>
      <p:sp>
        <p:nvSpPr>
          <p:cNvPr id="495" name="Google Shape;495;g5f60a2292a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f6d159f15_1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f6d159f15_1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13" name="Google Shape;113;g5f6d159f15_1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f6cb10e7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f6cb10e7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124" name="Google Shape;124;g5f6cb10e7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f68042ed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5f68042ed3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5f68042ed3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Font typeface="Arial"/>
              <a:buNone/>
            </a:pPr>
            <a:r>
              <a:t/>
            </a:r>
            <a:endParaRPr sz="1800"/>
          </a:p>
        </p:txBody>
      </p:sp>
      <p:sp>
        <p:nvSpPr>
          <p:cNvPr id="181" name="Google Shape;18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nvSpPr>
        <p:spPr>
          <a:xfrm>
            <a:off x="289193" y="2855325"/>
            <a:ext cx="5703600" cy="346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757070"/>
                </a:solidFill>
                <a:latin typeface="Arial"/>
                <a:ea typeface="Arial"/>
                <a:cs typeface="Arial"/>
                <a:sym typeface="Arial"/>
              </a:rPr>
              <a:t>Predicting Conversion from Google Merchandise Store</a:t>
            </a:r>
            <a:endParaRPr b="0" i="0" sz="3200" u="none" cap="none" strike="noStrike">
              <a:solidFill>
                <a:srgbClr val="757070"/>
              </a:solidFill>
              <a:latin typeface="Arial"/>
              <a:ea typeface="Arial"/>
              <a:cs typeface="Arial"/>
              <a:sym typeface="Arial"/>
            </a:endParaRPr>
          </a:p>
        </p:txBody>
      </p:sp>
      <p:pic>
        <p:nvPicPr>
          <p:cNvPr id="89" name="Google Shape;89;p13"/>
          <p:cNvPicPr preferRelativeResize="0"/>
          <p:nvPr/>
        </p:nvPicPr>
        <p:blipFill rotWithShape="1">
          <a:blip r:embed="rId3">
            <a:alphaModFix/>
          </a:blip>
          <a:srcRect b="1" l="34561" r="18491" t="0"/>
          <a:stretch/>
        </p:blipFill>
        <p:spPr>
          <a:xfrm>
            <a:off x="5878849" y="10"/>
            <a:ext cx="6313150" cy="6857987"/>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pic>
        <p:nvPicPr>
          <p:cNvPr id="90" name="Google Shape;90;p13"/>
          <p:cNvPicPr preferRelativeResize="0"/>
          <p:nvPr/>
        </p:nvPicPr>
        <p:blipFill rotWithShape="1">
          <a:blip r:embed="rId4">
            <a:alphaModFix/>
          </a:blip>
          <a:srcRect b="0" l="0" r="0" t="0"/>
          <a:stretch/>
        </p:blipFill>
        <p:spPr>
          <a:xfrm>
            <a:off x="324540" y="1562831"/>
            <a:ext cx="5120113" cy="564313"/>
          </a:xfrm>
          <a:prstGeom prst="rect">
            <a:avLst/>
          </a:prstGeom>
          <a:noFill/>
          <a:ln>
            <a:noFill/>
          </a:ln>
        </p:spPr>
      </p:pic>
      <p:sp>
        <p:nvSpPr>
          <p:cNvPr id="91" name="Google Shape;91;p13"/>
          <p:cNvSpPr txBox="1"/>
          <p:nvPr/>
        </p:nvSpPr>
        <p:spPr>
          <a:xfrm>
            <a:off x="289226" y="4279506"/>
            <a:ext cx="5703519" cy="10156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547DBE"/>
                </a:solidFill>
                <a:latin typeface="Arial"/>
                <a:ea typeface="Arial"/>
                <a:cs typeface="Arial"/>
                <a:sym typeface="Arial"/>
              </a:rPr>
              <a:t>Group 5 –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E94335"/>
                </a:solidFill>
                <a:latin typeface="Arial"/>
                <a:ea typeface="Arial"/>
                <a:cs typeface="Arial"/>
                <a:sym typeface="Arial"/>
              </a:rPr>
              <a:t>Desmond Ho, </a:t>
            </a:r>
            <a:r>
              <a:rPr b="0" i="0" lang="en-US" sz="2000" u="none" cap="none" strike="noStrike">
                <a:solidFill>
                  <a:srgbClr val="F9C32B"/>
                </a:solidFill>
                <a:latin typeface="Arial"/>
                <a:ea typeface="Arial"/>
                <a:cs typeface="Arial"/>
                <a:sym typeface="Arial"/>
              </a:rPr>
              <a:t>Evelyn Lim, </a:t>
            </a:r>
            <a:endParaRPr b="0" i="0" sz="2000" u="none" cap="none" strike="noStrike">
              <a:solidFill>
                <a:srgbClr val="F9C32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557DBE"/>
                </a:solidFill>
                <a:latin typeface="Arial"/>
                <a:ea typeface="Arial"/>
                <a:cs typeface="Arial"/>
                <a:sym typeface="Arial"/>
              </a:rPr>
              <a:t>Jiang Nan, </a:t>
            </a:r>
            <a:r>
              <a:rPr b="0" i="0" lang="en-US" sz="2000" u="none" cap="none" strike="noStrike">
                <a:solidFill>
                  <a:srgbClr val="32A852"/>
                </a:solidFill>
                <a:latin typeface="Arial"/>
                <a:ea typeface="Arial"/>
                <a:cs typeface="Arial"/>
                <a:sym typeface="Arial"/>
              </a:rPr>
              <a:t>Lee Meng Yong</a:t>
            </a:r>
            <a:endParaRPr b="0" i="0" sz="3600" u="none" cap="none" strike="noStrike">
              <a:solidFill>
                <a:srgbClr val="32A852"/>
              </a:solidFill>
              <a:latin typeface="Arial"/>
              <a:ea typeface="Arial"/>
              <a:cs typeface="Arial"/>
              <a:sym typeface="Arial"/>
            </a:endParaRPr>
          </a:p>
        </p:txBody>
      </p:sp>
      <p:sp>
        <p:nvSpPr>
          <p:cNvPr id="92" name="Google Shape;92;p13"/>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459925" y="212725"/>
            <a:ext cx="11263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4200">
                <a:latin typeface="Arial"/>
                <a:ea typeface="Arial"/>
                <a:cs typeface="Arial"/>
                <a:sym typeface="Arial"/>
              </a:rPr>
              <a:t>Dataset Architecture: </a:t>
            </a:r>
            <a:endParaRPr sz="4200">
              <a:latin typeface="Arial"/>
              <a:ea typeface="Arial"/>
              <a:cs typeface="Arial"/>
              <a:sym typeface="Arial"/>
            </a:endParaRPr>
          </a:p>
          <a:p>
            <a:pPr indent="0" lvl="0" marL="0" rtl="0" algn="l">
              <a:lnSpc>
                <a:spcPct val="90000"/>
              </a:lnSpc>
              <a:spcBef>
                <a:spcPts val="0"/>
              </a:spcBef>
              <a:spcAft>
                <a:spcPts val="0"/>
              </a:spcAft>
              <a:buSzPts val="1800"/>
              <a:buNone/>
            </a:pPr>
            <a:r>
              <a:rPr lang="en-US" sz="4200">
                <a:latin typeface="Arial"/>
                <a:ea typeface="Arial"/>
                <a:cs typeface="Arial"/>
                <a:sym typeface="Arial"/>
              </a:rPr>
              <a:t>Short term vs Long Term Behavior </a:t>
            </a:r>
            <a:endParaRPr sz="4200">
              <a:latin typeface="Arial"/>
              <a:ea typeface="Arial"/>
              <a:cs typeface="Arial"/>
              <a:sym typeface="Arial"/>
            </a:endParaRPr>
          </a:p>
        </p:txBody>
      </p:sp>
      <p:sp>
        <p:nvSpPr>
          <p:cNvPr id="218" name="Google Shape;218;p22"/>
          <p:cNvSpPr/>
          <p:nvPr/>
        </p:nvSpPr>
        <p:spPr>
          <a:xfrm flipH="1">
            <a:off x="6784153" y="1837570"/>
            <a:ext cx="741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19" name="Google Shape;219;p22"/>
          <p:cNvSpPr txBox="1"/>
          <p:nvPr>
            <p:ph idx="1" type="body"/>
          </p:nvPr>
        </p:nvSpPr>
        <p:spPr>
          <a:xfrm>
            <a:off x="7999228" y="1587992"/>
            <a:ext cx="3126000" cy="6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31A851"/>
                </a:solidFill>
                <a:latin typeface="Arial"/>
                <a:ea typeface="Arial"/>
                <a:cs typeface="Arial"/>
                <a:sym typeface="Arial"/>
              </a:rPr>
              <a:t>Target:</a:t>
            </a:r>
            <a:endParaRPr b="1" sz="1600">
              <a:solidFill>
                <a:srgbClr val="31A851"/>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If the visitor purchase in the next 7 days</a:t>
            </a:r>
            <a:endParaRPr sz="1600">
              <a:latin typeface="Arial"/>
              <a:ea typeface="Arial"/>
              <a:cs typeface="Arial"/>
              <a:sym typeface="Arial"/>
            </a:endParaRPr>
          </a:p>
        </p:txBody>
      </p:sp>
      <p:sp>
        <p:nvSpPr>
          <p:cNvPr id="220" name="Google Shape;220;p22"/>
          <p:cNvSpPr txBox="1"/>
          <p:nvPr>
            <p:ph idx="1" type="body"/>
          </p:nvPr>
        </p:nvSpPr>
        <p:spPr>
          <a:xfrm>
            <a:off x="6995278" y="2831055"/>
            <a:ext cx="3997800" cy="1007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E94335"/>
                </a:solidFill>
                <a:latin typeface="Arial"/>
                <a:ea typeface="Arial"/>
                <a:cs typeface="Arial"/>
                <a:sym typeface="Arial"/>
              </a:rPr>
              <a:t>Today  (20 Variables)</a:t>
            </a:r>
            <a:endParaRPr b="1" sz="1600">
              <a:solidFill>
                <a:srgbClr val="E94335"/>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today</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hits, sessions, time on site, channel grouping, country, device, metro, city, operating system, source </a:t>
            </a:r>
            <a:endParaRPr sz="1600">
              <a:latin typeface="Arial"/>
              <a:ea typeface="Arial"/>
              <a:cs typeface="Arial"/>
              <a:sym typeface="Arial"/>
            </a:endParaRPr>
          </a:p>
          <a:p>
            <a:pPr indent="-171450" lvl="0" marL="285750" rtl="0" algn="l">
              <a:lnSpc>
                <a:spcPct val="90000"/>
              </a:lnSpc>
              <a:spcBef>
                <a:spcPts val="0"/>
              </a:spcBef>
              <a:spcAft>
                <a:spcPts val="0"/>
              </a:spcAft>
              <a:buSzPts val="1800"/>
              <a:buNone/>
            </a:pPr>
            <a:r>
              <a:t/>
            </a:r>
            <a:endParaRPr sz="1600">
              <a:solidFill>
                <a:srgbClr val="000000"/>
              </a:solidFill>
              <a:latin typeface="Arial"/>
              <a:ea typeface="Arial"/>
              <a:cs typeface="Arial"/>
              <a:sym typeface="Arial"/>
            </a:endParaRPr>
          </a:p>
        </p:txBody>
      </p:sp>
      <p:sp>
        <p:nvSpPr>
          <p:cNvPr id="221" name="Google Shape;221;p22"/>
          <p:cNvSpPr txBox="1"/>
          <p:nvPr>
            <p:ph idx="1" type="body"/>
          </p:nvPr>
        </p:nvSpPr>
        <p:spPr>
          <a:xfrm>
            <a:off x="6269932" y="4105409"/>
            <a:ext cx="4134900" cy="949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FAC026"/>
                </a:solidFill>
                <a:latin typeface="Arial"/>
                <a:ea typeface="Arial"/>
                <a:cs typeface="Arial"/>
                <a:sym typeface="Arial"/>
              </a:rPr>
              <a:t>Short Term Behavior (7 Variables) </a:t>
            </a:r>
            <a:endParaRPr b="1" sz="1600">
              <a:solidFill>
                <a:srgbClr val="FAC026"/>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in the 7 days prior</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visits, hits, sessions, time on site, etc. </a:t>
            </a:r>
            <a:endParaRPr sz="1600">
              <a:solidFill>
                <a:srgbClr val="000000"/>
              </a:solidFill>
              <a:latin typeface="Arial"/>
              <a:ea typeface="Arial"/>
              <a:cs typeface="Arial"/>
              <a:sym typeface="Arial"/>
            </a:endParaRPr>
          </a:p>
        </p:txBody>
      </p:sp>
      <p:sp>
        <p:nvSpPr>
          <p:cNvPr id="222" name="Google Shape;222;p22"/>
          <p:cNvSpPr txBox="1"/>
          <p:nvPr>
            <p:ph idx="1" type="body"/>
          </p:nvPr>
        </p:nvSpPr>
        <p:spPr>
          <a:xfrm>
            <a:off x="5229092" y="5583086"/>
            <a:ext cx="4134900" cy="67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600">
                <a:solidFill>
                  <a:srgbClr val="547DBE"/>
                </a:solidFill>
                <a:latin typeface="Arial"/>
                <a:ea typeface="Arial"/>
                <a:cs typeface="Arial"/>
                <a:sym typeface="Arial"/>
              </a:rPr>
              <a:t>Long Term Behavior (7 Variables)</a:t>
            </a:r>
            <a:endParaRPr b="1" sz="1600">
              <a:solidFill>
                <a:srgbClr val="547DBE"/>
              </a:solidFill>
              <a:latin typeface="Arial"/>
              <a:ea typeface="Arial"/>
              <a:cs typeface="Arial"/>
              <a:sym typeface="Arial"/>
            </a:endParaRPr>
          </a:p>
          <a:p>
            <a:pPr indent="0" lvl="0" marL="0" rtl="0" algn="l">
              <a:lnSpc>
                <a:spcPct val="90000"/>
              </a:lnSpc>
              <a:spcBef>
                <a:spcPts val="0"/>
              </a:spcBef>
              <a:spcAft>
                <a:spcPts val="0"/>
              </a:spcAft>
              <a:buSzPts val="1800"/>
              <a:buNone/>
            </a:pPr>
            <a:r>
              <a:rPr lang="en-US" sz="1600">
                <a:solidFill>
                  <a:srgbClr val="000000"/>
                </a:solidFill>
                <a:latin typeface="Arial"/>
                <a:ea typeface="Arial"/>
                <a:cs typeface="Arial"/>
                <a:sym typeface="Arial"/>
              </a:rPr>
              <a:t>Visitor’s activity in the 90 days prior</a:t>
            </a:r>
            <a:endParaRPr sz="1600">
              <a:latin typeface="Arial"/>
              <a:ea typeface="Arial"/>
              <a:cs typeface="Arial"/>
              <a:sym typeface="Arial"/>
            </a:endParaRPr>
          </a:p>
          <a:p>
            <a:pPr indent="-273050" lvl="0" marL="285750" rtl="0" algn="l">
              <a:lnSpc>
                <a:spcPct val="90000"/>
              </a:lnSpc>
              <a:spcBef>
                <a:spcPts val="0"/>
              </a:spcBef>
              <a:spcAft>
                <a:spcPts val="0"/>
              </a:spcAft>
              <a:buSzPts val="1600"/>
              <a:buChar char="•"/>
            </a:pPr>
            <a:r>
              <a:rPr lang="en-US" sz="1600">
                <a:solidFill>
                  <a:srgbClr val="000000"/>
                </a:solidFill>
                <a:latin typeface="Arial"/>
                <a:ea typeface="Arial"/>
                <a:cs typeface="Arial"/>
                <a:sym typeface="Arial"/>
              </a:rPr>
              <a:t>Total visits, hits, sessions, time on site, etc.</a:t>
            </a:r>
            <a:endParaRPr sz="1600">
              <a:latin typeface="Arial"/>
              <a:ea typeface="Arial"/>
              <a:cs typeface="Arial"/>
              <a:sym typeface="Arial"/>
            </a:endParaRPr>
          </a:p>
          <a:p>
            <a:pPr indent="0" lvl="0" marL="0" rtl="0" algn="l">
              <a:lnSpc>
                <a:spcPct val="90000"/>
              </a:lnSpc>
              <a:spcBef>
                <a:spcPts val="0"/>
              </a:spcBef>
              <a:spcAft>
                <a:spcPts val="0"/>
              </a:spcAft>
              <a:buSzPts val="1800"/>
              <a:buNone/>
            </a:pPr>
            <a:r>
              <a:t/>
            </a:r>
            <a:endParaRPr sz="1600">
              <a:solidFill>
                <a:srgbClr val="000000"/>
              </a:solidFill>
              <a:latin typeface="Arial"/>
              <a:ea typeface="Arial"/>
              <a:cs typeface="Arial"/>
              <a:sym typeface="Arial"/>
            </a:endParaRPr>
          </a:p>
        </p:txBody>
      </p:sp>
      <p:sp>
        <p:nvSpPr>
          <p:cNvPr id="223" name="Google Shape;223;p22"/>
          <p:cNvSpPr/>
          <p:nvPr/>
        </p:nvSpPr>
        <p:spPr>
          <a:xfrm flipH="1">
            <a:off x="6296016" y="3009700"/>
            <a:ext cx="2985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4" name="Google Shape;224;p22"/>
          <p:cNvSpPr/>
          <p:nvPr/>
        </p:nvSpPr>
        <p:spPr>
          <a:xfrm flipH="1">
            <a:off x="5146050" y="4162142"/>
            <a:ext cx="1020300" cy="365700"/>
          </a:xfrm>
          <a:prstGeom prst="leftArrow">
            <a:avLst>
              <a:gd fmla="val 50000" name="adj1"/>
              <a:gd fmla="val 52386" name="adj2"/>
            </a:avLst>
          </a:prstGeom>
          <a:solidFill>
            <a:srgbClr val="F9BB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5" name="Google Shape;225;p22"/>
          <p:cNvSpPr/>
          <p:nvPr/>
        </p:nvSpPr>
        <p:spPr>
          <a:xfrm flipH="1">
            <a:off x="342450" y="5583075"/>
            <a:ext cx="4803600" cy="365700"/>
          </a:xfrm>
          <a:prstGeom prst="leftArrow">
            <a:avLst>
              <a:gd fmla="val 50000" name="adj1"/>
              <a:gd fmla="val 52386" name="adj2"/>
            </a:avLst>
          </a:prstGeom>
          <a:solidFill>
            <a:srgbClr val="547D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26" name="Google Shape;226;p2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649575" y="2165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Dataset: Sample</a:t>
            </a:r>
            <a:endParaRPr>
              <a:latin typeface="Arial"/>
              <a:ea typeface="Arial"/>
              <a:cs typeface="Arial"/>
              <a:sym typeface="Arial"/>
            </a:endParaRPr>
          </a:p>
        </p:txBody>
      </p:sp>
      <p:sp>
        <p:nvSpPr>
          <p:cNvPr id="233" name="Google Shape;233;p23"/>
          <p:cNvSpPr txBox="1"/>
          <p:nvPr/>
        </p:nvSpPr>
        <p:spPr>
          <a:xfrm>
            <a:off x="402038" y="5111765"/>
            <a:ext cx="11388000" cy="16494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1000"/>
              </a:spcBef>
              <a:spcAft>
                <a:spcPts val="0"/>
              </a:spcAft>
              <a:buClr>
                <a:schemeClr val="dk1"/>
              </a:buClr>
              <a:buSzPts val="2400"/>
              <a:buChar char="•"/>
            </a:pPr>
            <a:r>
              <a:rPr i="0" lang="en-US" sz="2000" u="none" cap="none" strike="noStrike">
                <a:solidFill>
                  <a:schemeClr val="dk1"/>
                </a:solidFill>
              </a:rPr>
              <a:t>Dataset</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1 target variable, 2</a:t>
            </a:r>
            <a:r>
              <a:rPr lang="en-US" sz="2000">
                <a:solidFill>
                  <a:schemeClr val="dk1"/>
                </a:solidFill>
              </a:rPr>
              <a:t>0</a:t>
            </a:r>
            <a:r>
              <a:rPr i="0" lang="en-US" sz="2000" u="none" cap="none" strike="noStrike">
                <a:solidFill>
                  <a:schemeClr val="dk1"/>
                </a:solidFill>
              </a:rPr>
              <a:t> variables from today, 7 from short term, 7 from long term</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Training date range – 1 March 2017 to 30 May 2017</a:t>
            </a:r>
            <a:endParaRPr/>
          </a:p>
          <a:p>
            <a:pPr indent="-228600" lvl="1" marL="685800" marR="0" rtl="0" algn="l">
              <a:lnSpc>
                <a:spcPct val="90000"/>
              </a:lnSpc>
              <a:spcBef>
                <a:spcPts val="500"/>
              </a:spcBef>
              <a:spcAft>
                <a:spcPts val="0"/>
              </a:spcAft>
              <a:buClr>
                <a:schemeClr val="dk1"/>
              </a:buClr>
              <a:buSzPts val="2400"/>
              <a:buChar char="•"/>
            </a:pPr>
            <a:r>
              <a:rPr i="0" lang="en-US" sz="2000" u="none" cap="none" strike="noStrike">
                <a:solidFill>
                  <a:schemeClr val="dk1"/>
                </a:solidFill>
              </a:rPr>
              <a:t>Test date range – 1 June 2017 to 30 June 2017</a:t>
            </a:r>
            <a:endParaRPr/>
          </a:p>
        </p:txBody>
      </p:sp>
      <p:pic>
        <p:nvPicPr>
          <p:cNvPr id="234" name="Google Shape;234;p23"/>
          <p:cNvPicPr preferRelativeResize="0"/>
          <p:nvPr/>
        </p:nvPicPr>
        <p:blipFill rotWithShape="1">
          <a:blip r:embed="rId3">
            <a:alphaModFix/>
          </a:blip>
          <a:srcRect b="0" l="0" r="0" t="0"/>
          <a:stretch/>
        </p:blipFill>
        <p:spPr>
          <a:xfrm>
            <a:off x="0" y="1542210"/>
            <a:ext cx="12192000" cy="1540896"/>
          </a:xfrm>
          <a:prstGeom prst="rect">
            <a:avLst/>
          </a:prstGeom>
          <a:noFill/>
          <a:ln>
            <a:noFill/>
          </a:ln>
        </p:spPr>
      </p:pic>
      <p:pic>
        <p:nvPicPr>
          <p:cNvPr id="235" name="Google Shape;235;p23"/>
          <p:cNvPicPr preferRelativeResize="0"/>
          <p:nvPr/>
        </p:nvPicPr>
        <p:blipFill rotWithShape="1">
          <a:blip r:embed="rId4">
            <a:alphaModFix/>
          </a:blip>
          <a:srcRect b="0" l="0" r="0" t="0"/>
          <a:stretch/>
        </p:blipFill>
        <p:spPr>
          <a:xfrm>
            <a:off x="0" y="3465468"/>
            <a:ext cx="9946640" cy="1755701"/>
          </a:xfrm>
          <a:prstGeom prst="rect">
            <a:avLst/>
          </a:prstGeom>
          <a:noFill/>
          <a:ln>
            <a:noFill/>
          </a:ln>
        </p:spPr>
      </p:pic>
      <p:sp>
        <p:nvSpPr>
          <p:cNvPr id="236" name="Google Shape;236;p23"/>
          <p:cNvSpPr/>
          <p:nvPr/>
        </p:nvSpPr>
        <p:spPr>
          <a:xfrm>
            <a:off x="247980" y="3571666"/>
            <a:ext cx="3348660" cy="27714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3647440" y="3568872"/>
            <a:ext cx="3484880" cy="27714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8204200" y="3589192"/>
            <a:ext cx="604520" cy="25682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1741721" y="1708601"/>
            <a:ext cx="9881319" cy="234244"/>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538480" y="1711396"/>
            <a:ext cx="1097280" cy="234244"/>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txBox="1"/>
          <p:nvPr/>
        </p:nvSpPr>
        <p:spPr>
          <a:xfrm>
            <a:off x="6332520" y="1159848"/>
            <a:ext cx="2476200" cy="328199"/>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today</a:t>
            </a:r>
            <a:endParaRPr/>
          </a:p>
        </p:txBody>
      </p:sp>
      <p:sp>
        <p:nvSpPr>
          <p:cNvPr id="242" name="Google Shape;242;p23"/>
          <p:cNvSpPr txBox="1"/>
          <p:nvPr/>
        </p:nvSpPr>
        <p:spPr>
          <a:xfrm>
            <a:off x="1277770" y="2977826"/>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from last 7 days</a:t>
            </a:r>
            <a:endParaRPr/>
          </a:p>
        </p:txBody>
      </p:sp>
      <p:sp>
        <p:nvSpPr>
          <p:cNvPr id="243" name="Google Shape;243;p23"/>
          <p:cNvSpPr txBox="1"/>
          <p:nvPr/>
        </p:nvSpPr>
        <p:spPr>
          <a:xfrm>
            <a:off x="4394350" y="3000538"/>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Activities in the 90 days prior</a:t>
            </a:r>
            <a:endParaRPr/>
          </a:p>
        </p:txBody>
      </p:sp>
      <p:sp>
        <p:nvSpPr>
          <p:cNvPr id="244" name="Google Shape;244;p23"/>
          <p:cNvSpPr txBox="1"/>
          <p:nvPr/>
        </p:nvSpPr>
        <p:spPr>
          <a:xfrm>
            <a:off x="8083095" y="2989497"/>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Target</a:t>
            </a:r>
            <a:endParaRPr/>
          </a:p>
        </p:txBody>
      </p:sp>
      <p:sp>
        <p:nvSpPr>
          <p:cNvPr id="245" name="Google Shape;245;p23"/>
          <p:cNvSpPr txBox="1"/>
          <p:nvPr/>
        </p:nvSpPr>
        <p:spPr>
          <a:xfrm>
            <a:off x="397660" y="1159847"/>
            <a:ext cx="2476200" cy="328199"/>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b="0" i="0" lang="en-US" sz="1400" u="none" cap="none" strike="noStrike">
                <a:solidFill>
                  <a:srgbClr val="FF0000"/>
                </a:solidFill>
                <a:latin typeface="Calibri"/>
                <a:ea typeface="Calibri"/>
                <a:cs typeface="Calibri"/>
                <a:sym typeface="Calibri"/>
              </a:rPr>
              <a:t>Identifier</a:t>
            </a:r>
            <a:endParaRPr/>
          </a:p>
        </p:txBody>
      </p:sp>
      <p:sp>
        <p:nvSpPr>
          <p:cNvPr id="246" name="Google Shape;246;p2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Exploratory Data Analysis</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53" name="Google Shape;253;p24"/>
          <p:cNvSpPr/>
          <p:nvPr/>
        </p:nvSpPr>
        <p:spPr>
          <a:xfrm>
            <a:off x="4510002" y="3496988"/>
            <a:ext cx="3180000" cy="203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solidFill>
                  <a:srgbClr val="FF0000"/>
                </a:solidFill>
                <a:latin typeface="Calibri"/>
                <a:ea typeface="Calibri"/>
                <a:cs typeface="Calibri"/>
                <a:sym typeface="Calibri"/>
              </a:rPr>
              <a:t>Johnny + everything above</a:t>
            </a:r>
            <a:endParaRPr sz="18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None/>
            </a:pPr>
            <a:r>
              <a:rPr lang="en-US" sz="1800">
                <a:solidFill>
                  <a:srgbClr val="FF0000"/>
                </a:solidFill>
                <a:latin typeface="Calibri"/>
                <a:ea typeface="Calibri"/>
                <a:cs typeface="Calibri"/>
                <a:sym typeface="Calibri"/>
              </a:rPr>
              <a:t>126</a:t>
            </a:r>
            <a:endParaRPr sz="1800">
              <a:solidFill>
                <a:srgbClr val="FF0000"/>
              </a:solidFill>
              <a:latin typeface="Calibri"/>
              <a:ea typeface="Calibri"/>
              <a:cs typeface="Calibri"/>
              <a:sym typeface="Calibri"/>
            </a:endParaRPr>
          </a:p>
        </p:txBody>
      </p:sp>
      <p:sp>
        <p:nvSpPr>
          <p:cNvPr id="254" name="Google Shape;254;p2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5" name="Google Shape;255;p24"/>
          <p:cNvPicPr preferRelativeResize="0"/>
          <p:nvPr/>
        </p:nvPicPr>
        <p:blipFill>
          <a:blip r:embed="rId3">
            <a:alphaModFix/>
          </a:blip>
          <a:stretch>
            <a:fillRect/>
          </a:stretch>
        </p:blipFill>
        <p:spPr>
          <a:xfrm>
            <a:off x="1108056" y="1282075"/>
            <a:ext cx="6433669" cy="4246225"/>
          </a:xfrm>
          <a:prstGeom prst="rect">
            <a:avLst/>
          </a:prstGeom>
          <a:noFill/>
          <a:ln>
            <a:noFill/>
          </a:ln>
        </p:spPr>
      </p:pic>
      <p:sp>
        <p:nvSpPr>
          <p:cNvPr id="256" name="Google Shape;256;p24"/>
          <p:cNvSpPr txBox="1"/>
          <p:nvPr/>
        </p:nvSpPr>
        <p:spPr>
          <a:xfrm>
            <a:off x="7762875" y="2630875"/>
            <a:ext cx="39693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Clr>
                <a:schemeClr val="dk1"/>
              </a:buClr>
              <a:buSzPts val="2400"/>
              <a:buChar char="●"/>
            </a:pPr>
            <a:r>
              <a:rPr lang="en-US" sz="2400">
                <a:solidFill>
                  <a:schemeClr val="dk1"/>
                </a:solidFill>
                <a:highlight>
                  <a:srgbClr val="FFFFFF"/>
                </a:highlight>
              </a:rPr>
              <a:t>Positives Rate  3.9 %</a:t>
            </a:r>
            <a:endParaRPr sz="2400">
              <a:solidFill>
                <a:schemeClr val="dk1"/>
              </a:solidFill>
              <a:highlight>
                <a:srgbClr val="FFFFFF"/>
              </a:highlight>
            </a:endParaRPr>
          </a:p>
          <a:p>
            <a:pPr indent="-381000" lvl="0" marL="457200" rtl="0" algn="l">
              <a:lnSpc>
                <a:spcPct val="115000"/>
              </a:lnSpc>
              <a:spcBef>
                <a:spcPts val="0"/>
              </a:spcBef>
              <a:spcAft>
                <a:spcPts val="0"/>
              </a:spcAft>
              <a:buClr>
                <a:schemeClr val="dk1"/>
              </a:buClr>
              <a:buSzPts val="2400"/>
              <a:buChar char="●"/>
            </a:pPr>
            <a:r>
              <a:rPr b="1" lang="en-US" sz="2400">
                <a:solidFill>
                  <a:schemeClr val="dk1"/>
                </a:solidFill>
                <a:highlight>
                  <a:srgbClr val="FFFFFF"/>
                </a:highlight>
              </a:rPr>
              <a:t>Relatively imbalanced dataset</a:t>
            </a:r>
            <a:endParaRPr b="1" sz="2400">
              <a:solidFill>
                <a:schemeClr val="dk1"/>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838200" y="2527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Exploratory Data Analysis</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p:txBody>
      </p:sp>
      <p:sp>
        <p:nvSpPr>
          <p:cNvPr id="263" name="Google Shape;263;p25"/>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4" name="Google Shape;264;p25"/>
          <p:cNvPicPr preferRelativeResize="0"/>
          <p:nvPr/>
        </p:nvPicPr>
        <p:blipFill>
          <a:blip r:embed="rId3">
            <a:alphaModFix/>
          </a:blip>
          <a:stretch>
            <a:fillRect/>
          </a:stretch>
        </p:blipFill>
        <p:spPr>
          <a:xfrm>
            <a:off x="1155025" y="1102850"/>
            <a:ext cx="4187023" cy="2763425"/>
          </a:xfrm>
          <a:prstGeom prst="rect">
            <a:avLst/>
          </a:prstGeom>
          <a:noFill/>
          <a:ln>
            <a:noFill/>
          </a:ln>
        </p:spPr>
      </p:pic>
      <p:sp>
        <p:nvSpPr>
          <p:cNvPr id="265" name="Google Shape;265;p25"/>
          <p:cNvSpPr txBox="1"/>
          <p:nvPr/>
        </p:nvSpPr>
        <p:spPr>
          <a:xfrm>
            <a:off x="5342050" y="4156500"/>
            <a:ext cx="71190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Clr>
                <a:schemeClr val="dk1"/>
              </a:buClr>
              <a:buSzPts val="2400"/>
              <a:buChar char="●"/>
            </a:pPr>
            <a:r>
              <a:rPr lang="en-US" sz="2400">
                <a:solidFill>
                  <a:schemeClr val="dk1"/>
                </a:solidFill>
              </a:rPr>
              <a:t>Most transactions originate from America.</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Most transactions are from desktop.</a:t>
            </a:r>
            <a:endParaRPr sz="2400">
              <a:solidFill>
                <a:schemeClr val="dk1"/>
              </a:solidFill>
            </a:endParaRPr>
          </a:p>
          <a:p>
            <a:pPr indent="-381000" lvl="0" marL="457200" rtl="0" algn="l">
              <a:spcBef>
                <a:spcPts val="0"/>
              </a:spcBef>
              <a:spcAft>
                <a:spcPts val="0"/>
              </a:spcAft>
              <a:buClr>
                <a:schemeClr val="dk1"/>
              </a:buClr>
              <a:buSzPts val="2400"/>
              <a:buChar char="●"/>
            </a:pPr>
            <a:r>
              <a:rPr lang="en-US" sz="2400">
                <a:solidFill>
                  <a:schemeClr val="dk1"/>
                </a:solidFill>
                <a:highlight>
                  <a:srgbClr val="FFFFFF"/>
                </a:highlight>
              </a:rPr>
              <a:t>Organic medium has higher conversion.</a:t>
            </a:r>
            <a:endParaRPr sz="24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1100"/>
              </a:spcBef>
              <a:spcAft>
                <a:spcPts val="700"/>
              </a:spcAft>
              <a:buNone/>
            </a:pPr>
            <a:r>
              <a:t/>
            </a:r>
            <a:endParaRPr sz="2400">
              <a:solidFill>
                <a:schemeClr val="dk1"/>
              </a:solidFill>
            </a:endParaRPr>
          </a:p>
        </p:txBody>
      </p:sp>
      <p:pic>
        <p:nvPicPr>
          <p:cNvPr id="266" name="Google Shape;266;p25"/>
          <p:cNvPicPr preferRelativeResize="0"/>
          <p:nvPr/>
        </p:nvPicPr>
        <p:blipFill>
          <a:blip r:embed="rId4">
            <a:alphaModFix/>
          </a:blip>
          <a:stretch>
            <a:fillRect/>
          </a:stretch>
        </p:blipFill>
        <p:spPr>
          <a:xfrm>
            <a:off x="6131000" y="1102850"/>
            <a:ext cx="4187025" cy="2763426"/>
          </a:xfrm>
          <a:prstGeom prst="rect">
            <a:avLst/>
          </a:prstGeom>
          <a:noFill/>
          <a:ln>
            <a:noFill/>
          </a:ln>
        </p:spPr>
      </p:pic>
      <p:pic>
        <p:nvPicPr>
          <p:cNvPr id="267" name="Google Shape;267;p25"/>
          <p:cNvPicPr preferRelativeResize="0"/>
          <p:nvPr/>
        </p:nvPicPr>
        <p:blipFill>
          <a:blip r:embed="rId5">
            <a:alphaModFix/>
          </a:blip>
          <a:stretch>
            <a:fillRect/>
          </a:stretch>
        </p:blipFill>
        <p:spPr>
          <a:xfrm>
            <a:off x="1431463" y="4068925"/>
            <a:ext cx="3810000" cy="251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6"/>
          <p:cNvSpPr txBox="1"/>
          <p:nvPr/>
        </p:nvSpPr>
        <p:spPr>
          <a:xfrm>
            <a:off x="680728" y="423116"/>
            <a:ext cx="7406400" cy="134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Calibri"/>
              <a:buNone/>
            </a:pPr>
            <a:r>
              <a:rPr i="0" lang="en-US" sz="3600" u="none" cap="none" strike="noStrike">
                <a:solidFill>
                  <a:schemeClr val="dk1"/>
                </a:solidFill>
              </a:rPr>
              <a:t>Methodology and Evaluation</a:t>
            </a:r>
            <a:endParaRPr i="0" sz="1400" u="none" cap="none" strike="noStrike">
              <a:solidFill>
                <a:srgbClr val="000000"/>
              </a:solidFill>
            </a:endParaRPr>
          </a:p>
        </p:txBody>
      </p:sp>
      <p:sp>
        <p:nvSpPr>
          <p:cNvPr id="273" name="Google Shape;273;p26"/>
          <p:cNvSpPr txBox="1"/>
          <p:nvPr/>
        </p:nvSpPr>
        <p:spPr>
          <a:xfrm>
            <a:off x="8610600" y="5822950"/>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74" name="Google Shape;274;p26"/>
          <p:cNvSpPr txBox="1"/>
          <p:nvPr/>
        </p:nvSpPr>
        <p:spPr>
          <a:xfrm>
            <a:off x="603769" y="2261598"/>
            <a:ext cx="2833800" cy="814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i="0" lang="en-US" sz="2000" u="none" cap="none" strike="noStrike">
                <a:solidFill>
                  <a:srgbClr val="3F3F3F"/>
                </a:solidFill>
              </a:rPr>
              <a:t>Feature Engineering</a:t>
            </a:r>
            <a:endParaRPr i="0" sz="2000" u="none" cap="none" strike="noStrike">
              <a:solidFill>
                <a:srgbClr val="000000"/>
              </a:solidFill>
            </a:endParaRPr>
          </a:p>
        </p:txBody>
      </p:sp>
      <p:cxnSp>
        <p:nvCxnSpPr>
          <p:cNvPr id="275" name="Google Shape;275;p26"/>
          <p:cNvCxnSpPr/>
          <p:nvPr/>
        </p:nvCxnSpPr>
        <p:spPr>
          <a:xfrm>
            <a:off x="848176" y="2712113"/>
            <a:ext cx="2340000" cy="0"/>
          </a:xfrm>
          <a:prstGeom prst="straightConnector1">
            <a:avLst/>
          </a:prstGeom>
          <a:noFill/>
          <a:ln cap="flat" cmpd="sng" w="57150">
            <a:solidFill>
              <a:srgbClr val="B92B27"/>
            </a:solidFill>
            <a:prstDash val="solid"/>
            <a:miter lim="800000"/>
            <a:headEnd len="sm" w="sm" type="none"/>
            <a:tailEnd len="sm" w="sm" type="none"/>
          </a:ln>
        </p:spPr>
      </p:cxnSp>
      <p:cxnSp>
        <p:nvCxnSpPr>
          <p:cNvPr id="276" name="Google Shape;276;p26"/>
          <p:cNvCxnSpPr/>
          <p:nvPr/>
        </p:nvCxnSpPr>
        <p:spPr>
          <a:xfrm>
            <a:off x="4909133" y="2694113"/>
            <a:ext cx="2340000" cy="0"/>
          </a:xfrm>
          <a:prstGeom prst="straightConnector1">
            <a:avLst/>
          </a:prstGeom>
          <a:noFill/>
          <a:ln cap="flat" cmpd="sng" w="57150">
            <a:solidFill>
              <a:srgbClr val="F4AE62"/>
            </a:solidFill>
            <a:prstDash val="solid"/>
            <a:miter lim="800000"/>
            <a:headEnd len="sm" w="sm" type="none"/>
            <a:tailEnd len="sm" w="sm" type="none"/>
          </a:ln>
        </p:spPr>
      </p:cxnSp>
      <p:sp>
        <p:nvSpPr>
          <p:cNvPr id="277" name="Google Shape;277;p26"/>
          <p:cNvSpPr txBox="1"/>
          <p:nvPr/>
        </p:nvSpPr>
        <p:spPr>
          <a:xfrm>
            <a:off x="4677308" y="2243598"/>
            <a:ext cx="2811600" cy="72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i="0" lang="en-US" sz="2000" u="none" cap="none" strike="noStrike">
                <a:solidFill>
                  <a:srgbClr val="3F3F3F"/>
                </a:solidFill>
              </a:rPr>
              <a:t>Classification Model</a:t>
            </a:r>
            <a:endParaRPr i="0" sz="2000" u="none" cap="none" strike="noStrike">
              <a:solidFill>
                <a:srgbClr val="000000"/>
              </a:solidFill>
            </a:endParaRPr>
          </a:p>
        </p:txBody>
      </p:sp>
      <p:cxnSp>
        <p:nvCxnSpPr>
          <p:cNvPr id="278" name="Google Shape;278;p26"/>
          <p:cNvCxnSpPr/>
          <p:nvPr/>
        </p:nvCxnSpPr>
        <p:spPr>
          <a:xfrm>
            <a:off x="8989611" y="2688693"/>
            <a:ext cx="2340000" cy="0"/>
          </a:xfrm>
          <a:prstGeom prst="straightConnector1">
            <a:avLst/>
          </a:prstGeom>
          <a:noFill/>
          <a:ln cap="flat" cmpd="sng" w="57150">
            <a:solidFill>
              <a:srgbClr val="FED026"/>
            </a:solidFill>
            <a:prstDash val="solid"/>
            <a:miter lim="800000"/>
            <a:headEnd len="sm" w="sm" type="none"/>
            <a:tailEnd len="sm" w="sm" type="none"/>
          </a:ln>
        </p:spPr>
      </p:cxnSp>
      <p:pic>
        <p:nvPicPr>
          <p:cNvPr id="279" name="Google Shape;279;p26"/>
          <p:cNvPicPr preferRelativeResize="0"/>
          <p:nvPr/>
        </p:nvPicPr>
        <p:blipFill rotWithShape="1">
          <a:blip r:embed="rId3">
            <a:alphaModFix/>
          </a:blip>
          <a:srcRect b="0" l="0" r="0" t="0"/>
          <a:stretch/>
        </p:blipFill>
        <p:spPr>
          <a:xfrm>
            <a:off x="5633543" y="1273484"/>
            <a:ext cx="720000" cy="720000"/>
          </a:xfrm>
          <a:prstGeom prst="rect">
            <a:avLst/>
          </a:prstGeom>
          <a:noFill/>
          <a:ln>
            <a:noFill/>
          </a:ln>
        </p:spPr>
      </p:pic>
      <p:pic>
        <p:nvPicPr>
          <p:cNvPr descr="A picture containing silhouette&#10;&#10;Description automatically generated" id="280" name="Google Shape;280;p26"/>
          <p:cNvPicPr preferRelativeResize="0"/>
          <p:nvPr/>
        </p:nvPicPr>
        <p:blipFill rotWithShape="1">
          <a:blip r:embed="rId4">
            <a:alphaModFix/>
          </a:blip>
          <a:srcRect b="0" l="0" r="0" t="0"/>
          <a:stretch/>
        </p:blipFill>
        <p:spPr>
          <a:xfrm>
            <a:off x="1639704" y="1273484"/>
            <a:ext cx="756000" cy="756000"/>
          </a:xfrm>
          <a:prstGeom prst="rect">
            <a:avLst/>
          </a:prstGeom>
          <a:noFill/>
          <a:ln>
            <a:noFill/>
          </a:ln>
        </p:spPr>
      </p:pic>
      <p:pic>
        <p:nvPicPr>
          <p:cNvPr id="281" name="Google Shape;281;p26"/>
          <p:cNvPicPr preferRelativeResize="0"/>
          <p:nvPr/>
        </p:nvPicPr>
        <p:blipFill rotWithShape="1">
          <a:blip r:embed="rId5">
            <a:alphaModFix/>
          </a:blip>
          <a:srcRect b="0" l="0" r="0" t="0"/>
          <a:stretch/>
        </p:blipFill>
        <p:spPr>
          <a:xfrm>
            <a:off x="9772846" y="1232064"/>
            <a:ext cx="792000" cy="792000"/>
          </a:xfrm>
          <a:prstGeom prst="rect">
            <a:avLst/>
          </a:prstGeom>
          <a:noFill/>
          <a:ln>
            <a:noFill/>
          </a:ln>
        </p:spPr>
      </p:pic>
      <p:sp>
        <p:nvSpPr>
          <p:cNvPr id="282" name="Google Shape;282;p26"/>
          <p:cNvSpPr txBox="1"/>
          <p:nvPr/>
        </p:nvSpPr>
        <p:spPr>
          <a:xfrm>
            <a:off x="8776486" y="2236672"/>
            <a:ext cx="2811600" cy="72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200"/>
              <a:buFont typeface="Arial"/>
              <a:buNone/>
            </a:pPr>
            <a:r>
              <a:rPr b="0" i="0" lang="en-US" sz="2000" u="none" cap="none" strike="noStrike">
                <a:solidFill>
                  <a:srgbClr val="3F3F3F"/>
                </a:solidFill>
                <a:latin typeface="Calibri"/>
                <a:ea typeface="Calibri"/>
                <a:cs typeface="Calibri"/>
                <a:sym typeface="Calibri"/>
              </a:rPr>
              <a:t>Interpretation</a:t>
            </a:r>
            <a:endParaRPr b="0" i="0" sz="2000" u="none" cap="none" strike="noStrike">
              <a:solidFill>
                <a:srgbClr val="000000"/>
              </a:solidFill>
              <a:latin typeface="Arial"/>
              <a:ea typeface="Arial"/>
              <a:cs typeface="Arial"/>
              <a:sym typeface="Arial"/>
            </a:endParaRPr>
          </a:p>
        </p:txBody>
      </p:sp>
      <p:sp>
        <p:nvSpPr>
          <p:cNvPr id="283" name="Google Shape;283;p26"/>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26"/>
          <p:cNvSpPr/>
          <p:nvPr/>
        </p:nvSpPr>
        <p:spPr>
          <a:xfrm>
            <a:off x="427668" y="2956663"/>
            <a:ext cx="3180000" cy="23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US" sz="1800" u="none" cap="none" strike="noStrike">
                <a:solidFill>
                  <a:srgbClr val="000000"/>
                </a:solidFill>
              </a:rPr>
              <a:t>Exploratory Data Analysis</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lang="en-US" sz="1800"/>
              <a:t>Topic Modeling</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lang="en-US" sz="1800"/>
              <a:t>Feature </a:t>
            </a:r>
            <a:r>
              <a:rPr i="0" lang="en-US" sz="1800" u="none" cap="none" strike="noStrike">
                <a:solidFill>
                  <a:srgbClr val="000000"/>
                </a:solidFill>
              </a:rPr>
              <a:t>Scaling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Undersampling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p:txBody>
      </p:sp>
      <p:sp>
        <p:nvSpPr>
          <p:cNvPr id="285" name="Google Shape;285;p26"/>
          <p:cNvSpPr/>
          <p:nvPr/>
        </p:nvSpPr>
        <p:spPr>
          <a:xfrm>
            <a:off x="4510002" y="2963588"/>
            <a:ext cx="3180000" cy="203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800"/>
              <a:t>Logistic Regression</a:t>
            </a:r>
            <a:endParaRPr sz="1800"/>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i="0" lang="en-US" sz="1800" u="none" cap="none" strike="noStrike">
                <a:solidFill>
                  <a:srgbClr val="000000"/>
                </a:solidFill>
              </a:rPr>
              <a:t>Random Forest</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Adaboost</a:t>
            </a:r>
            <a:endParaRPr sz="1800"/>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Light Gradient Boosting</a:t>
            </a:r>
            <a:endParaRPr i="0" sz="1800" u="none" cap="none" strike="noStrike">
              <a:solidFill>
                <a:srgbClr val="000000"/>
              </a:solidFill>
            </a:endParaRPr>
          </a:p>
          <a:p>
            <a:pPr indent="0" lvl="0" marL="0" marR="0" rtl="0" algn="ctr">
              <a:lnSpc>
                <a:spcPct val="100000"/>
              </a:lnSpc>
              <a:spcBef>
                <a:spcPts val="0"/>
              </a:spcBef>
              <a:spcAft>
                <a:spcPts val="0"/>
              </a:spcAft>
              <a:buNone/>
            </a:pPr>
            <a:r>
              <a:t/>
            </a:r>
            <a:endParaRPr sz="1800"/>
          </a:p>
          <a:p>
            <a:pPr indent="0" lvl="0" marL="0" marR="0" rtl="0" algn="ctr">
              <a:lnSpc>
                <a:spcPct val="100000"/>
              </a:lnSpc>
              <a:spcBef>
                <a:spcPts val="0"/>
              </a:spcBef>
              <a:spcAft>
                <a:spcPts val="0"/>
              </a:spcAft>
              <a:buNone/>
            </a:pPr>
            <a:r>
              <a:rPr lang="en-US" sz="1800"/>
              <a:t>Neural Network</a:t>
            </a:r>
            <a:endParaRPr sz="1800"/>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Anomal</a:t>
            </a:r>
            <a:r>
              <a:rPr lang="en-US" sz="1800"/>
              <a:t>y</a:t>
            </a:r>
            <a:r>
              <a:rPr i="0" lang="en-US" sz="1800" u="none" cap="none" strike="noStrike">
                <a:solidFill>
                  <a:srgbClr val="000000"/>
                </a:solidFill>
              </a:rPr>
              <a:t> Detection</a:t>
            </a:r>
            <a:endParaRPr/>
          </a:p>
          <a:p>
            <a:pPr indent="0" lvl="0" marL="0" marR="0" rtl="0" algn="l">
              <a:lnSpc>
                <a:spcPct val="100000"/>
              </a:lnSpc>
              <a:spcBef>
                <a:spcPts val="0"/>
              </a:spcBef>
              <a:spcAft>
                <a:spcPts val="0"/>
              </a:spcAft>
              <a:buNone/>
            </a:pPr>
            <a:r>
              <a:t/>
            </a:r>
            <a:endParaRPr i="0" sz="1800" u="none" cap="none" strike="noStrike">
              <a:solidFill>
                <a:srgbClr val="000000"/>
              </a:solidFill>
            </a:endParaRPr>
          </a:p>
        </p:txBody>
      </p:sp>
      <p:sp>
        <p:nvSpPr>
          <p:cNvPr id="286" name="Google Shape;286;p26"/>
          <p:cNvSpPr/>
          <p:nvPr/>
        </p:nvSpPr>
        <p:spPr>
          <a:xfrm>
            <a:off x="8592322" y="2963589"/>
            <a:ext cx="3180000" cy="923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US" sz="1800" u="none" cap="none" strike="noStrike">
                <a:solidFill>
                  <a:srgbClr val="000000"/>
                </a:solidFill>
              </a:rPr>
              <a:t>Feature Importance</a:t>
            </a:r>
            <a:endParaRPr/>
          </a:p>
          <a:p>
            <a:pPr indent="0" lvl="0" marL="0" marR="0" rtl="0" algn="ctr">
              <a:lnSpc>
                <a:spcPct val="100000"/>
              </a:lnSpc>
              <a:spcBef>
                <a:spcPts val="0"/>
              </a:spcBef>
              <a:spcAft>
                <a:spcPts val="0"/>
              </a:spcAft>
              <a:buNone/>
            </a:pPr>
            <a:r>
              <a:t/>
            </a:r>
            <a:endParaRPr i="0" sz="1800" u="none" cap="none" strike="noStrike">
              <a:solidFill>
                <a:srgbClr val="000000"/>
              </a:solidFill>
            </a:endParaRPr>
          </a:p>
          <a:p>
            <a:pPr indent="0" lvl="0" marL="0" marR="0" rtl="0" algn="ctr">
              <a:lnSpc>
                <a:spcPct val="100000"/>
              </a:lnSpc>
              <a:spcBef>
                <a:spcPts val="0"/>
              </a:spcBef>
              <a:spcAft>
                <a:spcPts val="0"/>
              </a:spcAft>
              <a:buNone/>
            </a:pPr>
            <a:r>
              <a:rPr i="0" lang="en-US" sz="1800" u="none" cap="none" strike="noStrike">
                <a:solidFill>
                  <a:srgbClr val="000000"/>
                </a:solidFill>
              </a:rPr>
              <a:t>Error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Flow Chart</a:t>
            </a:r>
            <a:endParaRPr>
              <a:latin typeface="Arial"/>
              <a:ea typeface="Arial"/>
              <a:cs typeface="Arial"/>
              <a:sym typeface="Arial"/>
            </a:endParaRPr>
          </a:p>
        </p:txBody>
      </p:sp>
      <p:sp>
        <p:nvSpPr>
          <p:cNvPr id="293" name="Google Shape;293;p2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p27"/>
          <p:cNvSpPr txBox="1"/>
          <p:nvPr>
            <p:ph idx="1" type="body"/>
          </p:nvPr>
        </p:nvSpPr>
        <p:spPr>
          <a:xfrm>
            <a:off x="838200" y="1562308"/>
            <a:ext cx="9849900" cy="92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chemeClr val="lt1"/>
                </a:highlight>
                <a:latin typeface="Arial"/>
                <a:ea typeface="Arial"/>
                <a:cs typeface="Arial"/>
                <a:sym typeface="Arial"/>
              </a:rPr>
              <a:t>Flow Chart using the new dataset which has both short term and long term user attributes</a:t>
            </a:r>
            <a:endParaRPr sz="1800">
              <a:solidFill>
                <a:srgbClr val="1D1F22"/>
              </a:solidFill>
              <a:highlight>
                <a:schemeClr val="lt1"/>
              </a:highlight>
              <a:latin typeface="Arial"/>
              <a:ea typeface="Arial"/>
              <a:cs typeface="Arial"/>
              <a:sym typeface="Arial"/>
            </a:endParaRPr>
          </a:p>
        </p:txBody>
      </p:sp>
      <p:pic>
        <p:nvPicPr>
          <p:cNvPr id="295" name="Google Shape;295;p27"/>
          <p:cNvPicPr preferRelativeResize="0"/>
          <p:nvPr/>
        </p:nvPicPr>
        <p:blipFill>
          <a:blip r:embed="rId3">
            <a:alphaModFix/>
          </a:blip>
          <a:stretch>
            <a:fillRect/>
          </a:stretch>
        </p:blipFill>
        <p:spPr>
          <a:xfrm>
            <a:off x="428625" y="2352558"/>
            <a:ext cx="11334750" cy="377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Feature Engineering </a:t>
            </a:r>
            <a:endParaRPr>
              <a:latin typeface="Arial"/>
              <a:ea typeface="Arial"/>
              <a:cs typeface="Arial"/>
              <a:sym typeface="Arial"/>
            </a:endParaRPr>
          </a:p>
        </p:txBody>
      </p:sp>
      <p:sp>
        <p:nvSpPr>
          <p:cNvPr id="302" name="Google Shape;302;p28"/>
          <p:cNvSpPr txBox="1"/>
          <p:nvPr>
            <p:ph idx="1" type="body"/>
          </p:nvPr>
        </p:nvSpPr>
        <p:spPr>
          <a:xfrm>
            <a:off x="921050" y="1542075"/>
            <a:ext cx="9653100" cy="221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1D1F22"/>
                </a:solidFill>
                <a:highlight>
                  <a:schemeClr val="lt1"/>
                </a:highlight>
                <a:latin typeface="Arial"/>
                <a:ea typeface="Arial"/>
                <a:cs typeface="Arial"/>
                <a:sym typeface="Arial"/>
              </a:rPr>
              <a:t>Round 1</a:t>
            </a:r>
            <a:endParaRPr b="1"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rPr lang="en-US" sz="2000">
                <a:solidFill>
                  <a:srgbClr val="1D1F22"/>
                </a:solidFill>
                <a:highlight>
                  <a:schemeClr val="lt1"/>
                </a:highlight>
                <a:latin typeface="Arial"/>
                <a:ea typeface="Arial"/>
                <a:cs typeface="Arial"/>
                <a:sym typeface="Arial"/>
              </a:rPr>
              <a:t>Reduce dimensionality on c</a:t>
            </a:r>
            <a:r>
              <a:rPr lang="en-US" sz="2000">
                <a:solidFill>
                  <a:srgbClr val="1D1F22"/>
                </a:solidFill>
                <a:highlight>
                  <a:schemeClr val="lt1"/>
                </a:highlight>
                <a:latin typeface="Arial"/>
                <a:ea typeface="Arial"/>
                <a:cs typeface="Arial"/>
                <a:sym typeface="Arial"/>
              </a:rPr>
              <a:t>ategorical variables with many categories</a:t>
            </a:r>
            <a:endParaRPr sz="2000">
              <a:solidFill>
                <a:srgbClr val="1D1F22"/>
              </a:solidFill>
              <a:highlight>
                <a:schemeClr val="lt1"/>
              </a:highlight>
              <a:latin typeface="Arial"/>
              <a:ea typeface="Arial"/>
              <a:cs typeface="Arial"/>
              <a:sym typeface="Arial"/>
            </a:endParaRPr>
          </a:p>
          <a:p>
            <a:pPr indent="-355600" lvl="0" marL="457200" rtl="0" algn="l">
              <a:spcBef>
                <a:spcPts val="1000"/>
              </a:spcBef>
              <a:spcAft>
                <a:spcPts val="0"/>
              </a:spcAft>
              <a:buClr>
                <a:srgbClr val="1D1F22"/>
              </a:buClr>
              <a:buSzPts val="2000"/>
              <a:buChar char="•"/>
            </a:pPr>
            <a:r>
              <a:rPr lang="en-US" sz="2000">
                <a:solidFill>
                  <a:srgbClr val="1D1F22"/>
                </a:solidFill>
                <a:highlight>
                  <a:schemeClr val="lt1"/>
                </a:highlight>
                <a:latin typeface="Arial"/>
                <a:ea typeface="Arial"/>
                <a:cs typeface="Arial"/>
                <a:sym typeface="Arial"/>
              </a:rPr>
              <a:t>Convert Date from dd/mm/yy to mm/yy</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Regrouped Operating System</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Regrouped Source</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sp>
        <p:nvSpPr>
          <p:cNvPr id="303" name="Google Shape;303;p28"/>
          <p:cNvSpPr txBox="1"/>
          <p:nvPr>
            <p:ph idx="1" type="body"/>
          </p:nvPr>
        </p:nvSpPr>
        <p:spPr>
          <a:xfrm>
            <a:off x="921050" y="3863225"/>
            <a:ext cx="5503200" cy="1596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solidFill>
                  <a:srgbClr val="1D1F22"/>
                </a:solidFill>
                <a:highlight>
                  <a:schemeClr val="lt1"/>
                </a:highlight>
                <a:latin typeface="Arial"/>
                <a:ea typeface="Arial"/>
                <a:cs typeface="Arial"/>
                <a:sym typeface="Arial"/>
              </a:rPr>
              <a:t>Round 2</a:t>
            </a:r>
            <a:endParaRPr b="1"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rPr lang="en-US" sz="2000">
                <a:solidFill>
                  <a:srgbClr val="1D1F22"/>
                </a:solidFill>
                <a:highlight>
                  <a:schemeClr val="lt1"/>
                </a:highlight>
                <a:latin typeface="Arial"/>
                <a:ea typeface="Arial"/>
                <a:cs typeface="Arial"/>
                <a:sym typeface="Arial"/>
              </a:rPr>
              <a:t>Topic Modeling on ‘Keyword’</a:t>
            </a:r>
            <a:endParaRPr sz="2000">
              <a:solidFill>
                <a:srgbClr val="1D1F22"/>
              </a:solidFill>
              <a:highlight>
                <a:schemeClr val="lt1"/>
              </a:highlight>
              <a:latin typeface="Arial"/>
              <a:ea typeface="Arial"/>
              <a:cs typeface="Arial"/>
              <a:sym typeface="Arial"/>
            </a:endParaRPr>
          </a:p>
          <a:p>
            <a:pPr indent="-355600" lvl="0" marL="457200" rtl="0" algn="l">
              <a:spcBef>
                <a:spcPts val="100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Perform Latent </a:t>
            </a:r>
            <a:r>
              <a:rPr lang="en-US" sz="2000">
                <a:solidFill>
                  <a:srgbClr val="1D1F22"/>
                </a:solidFill>
                <a:highlight>
                  <a:schemeClr val="lt1"/>
                </a:highlight>
                <a:latin typeface="Arial"/>
                <a:ea typeface="Arial"/>
                <a:cs typeface="Arial"/>
                <a:sym typeface="Arial"/>
              </a:rPr>
              <a:t>Dirichlet</a:t>
            </a:r>
            <a:r>
              <a:rPr lang="en-US" sz="2000">
                <a:solidFill>
                  <a:srgbClr val="1D1F22"/>
                </a:solidFill>
                <a:highlight>
                  <a:schemeClr val="lt1"/>
                </a:highlight>
                <a:latin typeface="Arial"/>
                <a:ea typeface="Arial"/>
                <a:cs typeface="Arial"/>
                <a:sym typeface="Arial"/>
              </a:rPr>
              <a:t> Allocation (LDA)</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select cluster, k=5</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pic>
        <p:nvPicPr>
          <p:cNvPr id="304" name="Google Shape;304;p28"/>
          <p:cNvPicPr preferRelativeResize="0"/>
          <p:nvPr/>
        </p:nvPicPr>
        <p:blipFill>
          <a:blip r:embed="rId3">
            <a:alphaModFix/>
          </a:blip>
          <a:stretch>
            <a:fillRect/>
          </a:stretch>
        </p:blipFill>
        <p:spPr>
          <a:xfrm>
            <a:off x="6999875" y="3761075"/>
            <a:ext cx="3773850" cy="2538250"/>
          </a:xfrm>
          <a:prstGeom prst="rect">
            <a:avLst/>
          </a:prstGeom>
          <a:noFill/>
          <a:ln>
            <a:noFill/>
          </a:ln>
        </p:spPr>
      </p:pic>
      <p:cxnSp>
        <p:nvCxnSpPr>
          <p:cNvPr id="305" name="Google Shape;305;p28"/>
          <p:cNvCxnSpPr/>
          <p:nvPr/>
        </p:nvCxnSpPr>
        <p:spPr>
          <a:xfrm flipH="1">
            <a:off x="8440700" y="4681950"/>
            <a:ext cx="10500" cy="1250400"/>
          </a:xfrm>
          <a:prstGeom prst="straightConnector1">
            <a:avLst/>
          </a:prstGeom>
          <a:noFill/>
          <a:ln cap="flat" cmpd="sng" w="9525">
            <a:solidFill>
              <a:schemeClr val="dk2"/>
            </a:solidFill>
            <a:prstDash val="dot"/>
            <a:round/>
            <a:headEnd len="med" w="med" type="none"/>
            <a:tailEnd len="med" w="med" type="none"/>
          </a:ln>
        </p:spPr>
      </p:cxnSp>
      <p:sp>
        <p:nvSpPr>
          <p:cNvPr id="306" name="Google Shape;306;p28"/>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Topic Clusters</a:t>
            </a:r>
            <a:endParaRPr>
              <a:latin typeface="Arial"/>
              <a:ea typeface="Arial"/>
              <a:cs typeface="Arial"/>
              <a:sym typeface="Arial"/>
            </a:endParaRPr>
          </a:p>
        </p:txBody>
      </p:sp>
      <p:sp>
        <p:nvSpPr>
          <p:cNvPr id="313" name="Google Shape;313;p29"/>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4" name="Google Shape;314;p29"/>
          <p:cNvPicPr preferRelativeResize="0"/>
          <p:nvPr/>
        </p:nvPicPr>
        <p:blipFill rotWithShape="1">
          <a:blip r:embed="rId3">
            <a:alphaModFix/>
          </a:blip>
          <a:srcRect b="24816" l="30574" r="27346" t="29971"/>
          <a:stretch/>
        </p:blipFill>
        <p:spPr>
          <a:xfrm>
            <a:off x="887550" y="1690825"/>
            <a:ext cx="3107299" cy="2001675"/>
          </a:xfrm>
          <a:prstGeom prst="rect">
            <a:avLst/>
          </a:prstGeom>
          <a:noFill/>
          <a:ln>
            <a:noFill/>
          </a:ln>
        </p:spPr>
      </p:pic>
      <p:pic>
        <p:nvPicPr>
          <p:cNvPr id="315" name="Google Shape;315;p29"/>
          <p:cNvPicPr preferRelativeResize="0"/>
          <p:nvPr/>
        </p:nvPicPr>
        <p:blipFill rotWithShape="1">
          <a:blip r:embed="rId4">
            <a:alphaModFix/>
          </a:blip>
          <a:srcRect b="24804" l="34596" r="34475" t="25288"/>
          <a:stretch/>
        </p:blipFill>
        <p:spPr>
          <a:xfrm>
            <a:off x="4691400" y="1690821"/>
            <a:ext cx="2401638" cy="2323454"/>
          </a:xfrm>
          <a:prstGeom prst="rect">
            <a:avLst/>
          </a:prstGeom>
          <a:noFill/>
          <a:ln>
            <a:noFill/>
          </a:ln>
        </p:spPr>
      </p:pic>
      <p:pic>
        <p:nvPicPr>
          <p:cNvPr id="316" name="Google Shape;316;p29"/>
          <p:cNvPicPr preferRelativeResize="0"/>
          <p:nvPr/>
        </p:nvPicPr>
        <p:blipFill rotWithShape="1">
          <a:blip r:embed="rId5">
            <a:alphaModFix/>
          </a:blip>
          <a:srcRect b="18986" l="21414" r="23464" t="11414"/>
          <a:stretch/>
        </p:blipFill>
        <p:spPr>
          <a:xfrm>
            <a:off x="7789600" y="1816175"/>
            <a:ext cx="2769526" cy="2048950"/>
          </a:xfrm>
          <a:prstGeom prst="rect">
            <a:avLst/>
          </a:prstGeom>
          <a:noFill/>
          <a:ln>
            <a:noFill/>
          </a:ln>
        </p:spPr>
      </p:pic>
      <p:pic>
        <p:nvPicPr>
          <p:cNvPr id="317" name="Google Shape;317;p29"/>
          <p:cNvPicPr preferRelativeResize="0"/>
          <p:nvPr/>
        </p:nvPicPr>
        <p:blipFill rotWithShape="1">
          <a:blip r:embed="rId6">
            <a:alphaModFix/>
          </a:blip>
          <a:srcRect b="20772" l="23201" r="21595" t="25662"/>
          <a:stretch/>
        </p:blipFill>
        <p:spPr>
          <a:xfrm>
            <a:off x="5678625" y="4166775"/>
            <a:ext cx="3862274" cy="2246700"/>
          </a:xfrm>
          <a:prstGeom prst="rect">
            <a:avLst/>
          </a:prstGeom>
          <a:noFill/>
          <a:ln>
            <a:noFill/>
          </a:ln>
        </p:spPr>
      </p:pic>
      <p:pic>
        <p:nvPicPr>
          <p:cNvPr id="318" name="Google Shape;318;p29"/>
          <p:cNvPicPr preferRelativeResize="0"/>
          <p:nvPr/>
        </p:nvPicPr>
        <p:blipFill rotWithShape="1">
          <a:blip r:embed="rId7">
            <a:alphaModFix/>
          </a:blip>
          <a:srcRect b="15558" l="29237" r="30934" t="21350"/>
          <a:stretch/>
        </p:blipFill>
        <p:spPr>
          <a:xfrm>
            <a:off x="2601375" y="4085350"/>
            <a:ext cx="2257999" cy="214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Performance Metrics (F2-score)</a:t>
            </a:r>
            <a:endParaRPr/>
          </a:p>
        </p:txBody>
      </p:sp>
      <p:sp>
        <p:nvSpPr>
          <p:cNvPr id="325" name="Google Shape;325;p3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6" name="Google Shape;326;p30"/>
          <p:cNvPicPr preferRelativeResize="0"/>
          <p:nvPr/>
        </p:nvPicPr>
        <p:blipFill>
          <a:blip r:embed="rId3">
            <a:alphaModFix/>
          </a:blip>
          <a:stretch>
            <a:fillRect/>
          </a:stretch>
        </p:blipFill>
        <p:spPr>
          <a:xfrm>
            <a:off x="964225" y="1748713"/>
            <a:ext cx="4609350" cy="953450"/>
          </a:xfrm>
          <a:prstGeom prst="rect">
            <a:avLst/>
          </a:prstGeom>
          <a:noFill/>
          <a:ln>
            <a:noFill/>
          </a:ln>
        </p:spPr>
      </p:pic>
      <p:pic>
        <p:nvPicPr>
          <p:cNvPr id="327" name="Google Shape;327;p30"/>
          <p:cNvPicPr preferRelativeResize="0"/>
          <p:nvPr/>
        </p:nvPicPr>
        <p:blipFill>
          <a:blip r:embed="rId4">
            <a:alphaModFix/>
          </a:blip>
          <a:stretch>
            <a:fillRect/>
          </a:stretch>
        </p:blipFill>
        <p:spPr>
          <a:xfrm>
            <a:off x="5910825" y="1792812"/>
            <a:ext cx="4147225" cy="865275"/>
          </a:xfrm>
          <a:prstGeom prst="rect">
            <a:avLst/>
          </a:prstGeom>
          <a:noFill/>
          <a:ln>
            <a:noFill/>
          </a:ln>
        </p:spPr>
      </p:pic>
      <p:pic>
        <p:nvPicPr>
          <p:cNvPr id="328" name="Google Shape;328;p30"/>
          <p:cNvPicPr preferRelativeResize="0"/>
          <p:nvPr/>
        </p:nvPicPr>
        <p:blipFill rotWithShape="1">
          <a:blip r:embed="rId5">
            <a:alphaModFix/>
          </a:blip>
          <a:srcRect b="0" l="20051" r="0" t="61022"/>
          <a:stretch/>
        </p:blipFill>
        <p:spPr>
          <a:xfrm>
            <a:off x="1278360" y="4420526"/>
            <a:ext cx="4732842" cy="865275"/>
          </a:xfrm>
          <a:prstGeom prst="rect">
            <a:avLst/>
          </a:prstGeom>
          <a:noFill/>
          <a:ln>
            <a:noFill/>
          </a:ln>
        </p:spPr>
      </p:pic>
      <p:sp>
        <p:nvSpPr>
          <p:cNvPr id="329" name="Google Shape;329;p30"/>
          <p:cNvSpPr txBox="1"/>
          <p:nvPr>
            <p:ph idx="1" type="body"/>
          </p:nvPr>
        </p:nvSpPr>
        <p:spPr>
          <a:xfrm>
            <a:off x="838200" y="2999100"/>
            <a:ext cx="9849900" cy="14436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Assuming marketing cost such as edm is relatively low, classification models are optimised and selected based on F2-score</a:t>
            </a:r>
            <a:endParaRPr sz="2000">
              <a:solidFill>
                <a:srgbClr val="1D1F22"/>
              </a:solidFill>
              <a:highlight>
                <a:schemeClr val="lt1"/>
              </a:highlight>
              <a:latin typeface="Arial"/>
              <a:ea typeface="Arial"/>
              <a:cs typeface="Arial"/>
              <a:sym typeface="Arial"/>
            </a:endParaRPr>
          </a:p>
          <a:p>
            <a:pPr indent="-355600" lvl="0" marL="457200" rtl="0" algn="l">
              <a:spcBef>
                <a:spcPts val="0"/>
              </a:spcBef>
              <a:spcAft>
                <a:spcPts val="0"/>
              </a:spcAft>
              <a:buClr>
                <a:srgbClr val="1D1F22"/>
              </a:buClr>
              <a:buSzPts val="2000"/>
              <a:buFont typeface="Arial"/>
              <a:buChar char="•"/>
            </a:pPr>
            <a:r>
              <a:rPr lang="en-US" sz="2000">
                <a:solidFill>
                  <a:srgbClr val="1D1F22"/>
                </a:solidFill>
                <a:highlight>
                  <a:schemeClr val="lt1"/>
                </a:highlight>
                <a:latin typeface="Arial"/>
                <a:ea typeface="Arial"/>
                <a:cs typeface="Arial"/>
                <a:sym typeface="Arial"/>
              </a:rPr>
              <a:t>F2-score gives a higher weightage to recall measure</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2000">
              <a:solidFill>
                <a:srgbClr val="1D1F22"/>
              </a:solidFill>
              <a:highlight>
                <a:schemeClr val="lt1"/>
              </a:highlight>
              <a:latin typeface="Arial"/>
              <a:ea typeface="Arial"/>
              <a:cs typeface="Arial"/>
              <a:sym typeface="Arial"/>
            </a:endParaRPr>
          </a:p>
        </p:txBody>
      </p:sp>
      <p:pic>
        <p:nvPicPr>
          <p:cNvPr id="330" name="Google Shape;330;p30"/>
          <p:cNvPicPr preferRelativeResize="0"/>
          <p:nvPr/>
        </p:nvPicPr>
        <p:blipFill>
          <a:blip r:embed="rId6">
            <a:alphaModFix/>
          </a:blip>
          <a:stretch>
            <a:fillRect/>
          </a:stretch>
        </p:blipFill>
        <p:spPr>
          <a:xfrm>
            <a:off x="6298225" y="4642525"/>
            <a:ext cx="1435750" cy="42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Classification Results (F2-score)</a:t>
            </a:r>
            <a:endParaRPr sz="4200">
              <a:latin typeface="Arial"/>
              <a:ea typeface="Arial"/>
              <a:cs typeface="Arial"/>
              <a:sym typeface="Arial"/>
            </a:endParaRPr>
          </a:p>
        </p:txBody>
      </p:sp>
      <p:sp>
        <p:nvSpPr>
          <p:cNvPr id="337" name="Google Shape;337;p3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338" name="Google Shape;338;p31"/>
          <p:cNvGraphicFramePr/>
          <p:nvPr/>
        </p:nvGraphicFramePr>
        <p:xfrm>
          <a:off x="1856850" y="2039000"/>
          <a:ext cx="3000000" cy="3000000"/>
        </p:xfrm>
        <a:graphic>
          <a:graphicData uri="http://schemas.openxmlformats.org/drawingml/2006/table">
            <a:tbl>
              <a:tblPr>
                <a:noFill/>
                <a:tableStyleId>{80971594-85E2-4159-8391-947D4EDDB032}</a:tableStyleId>
              </a:tblPr>
              <a:tblGrid>
                <a:gridCol w="2571750"/>
                <a:gridCol w="2078175"/>
                <a:gridCol w="2204125"/>
                <a:gridCol w="2183175"/>
              </a:tblGrid>
              <a:tr h="906500">
                <a:tc>
                  <a:txBody>
                    <a:bodyPr/>
                    <a:lstStyle/>
                    <a:p>
                      <a:pPr indent="0" lvl="0" marL="0" rtl="0" algn="l">
                        <a:spcBef>
                          <a:spcPts val="0"/>
                        </a:spcBef>
                        <a:spcAft>
                          <a:spcPts val="0"/>
                        </a:spcAft>
                        <a:buNone/>
                      </a:pPr>
                      <a:r>
                        <a:rPr b="1" lang="en-US">
                          <a:solidFill>
                            <a:srgbClr val="FFFFFF"/>
                          </a:solidFill>
                        </a:rPr>
                        <a:t>Models</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None/>
                      </a:pPr>
                      <a:r>
                        <a:rPr b="1" lang="en-US">
                          <a:solidFill>
                            <a:srgbClr val="FFFFFF"/>
                          </a:solidFill>
                        </a:rPr>
                        <a:t>Data without Feature Engineering Rd 2</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rPr>
                        <a:t>Data without Feature Engineering Rd 2 with under sampling</a:t>
                      </a:r>
                      <a:endParaRPr b="1">
                        <a:solidFill>
                          <a:srgbClr val="FFFFFF"/>
                        </a:solidFill>
                      </a:endParaRPr>
                    </a:p>
                  </a:txBody>
                  <a:tcPr marT="91425" marB="91425" marR="91425" marL="91425">
                    <a:solidFill>
                      <a:srgbClr val="0B5394"/>
                    </a:solidFill>
                  </a:tcPr>
                </a:tc>
                <a:tc>
                  <a:txBody>
                    <a:bodyPr/>
                    <a:lstStyle/>
                    <a:p>
                      <a:pPr indent="0" lvl="0" marL="0" rtl="0" algn="ctr">
                        <a:spcBef>
                          <a:spcPts val="0"/>
                        </a:spcBef>
                        <a:spcAft>
                          <a:spcPts val="0"/>
                        </a:spcAft>
                        <a:buNone/>
                      </a:pPr>
                      <a:r>
                        <a:rPr b="1" lang="en-US">
                          <a:solidFill>
                            <a:srgbClr val="FFFFFF"/>
                          </a:solidFill>
                        </a:rPr>
                        <a:t>Data with Feature Engineering Rd 2</a:t>
                      </a:r>
                      <a:endParaRPr b="1">
                        <a:solidFill>
                          <a:srgbClr val="FFFFFF"/>
                        </a:solidFill>
                      </a:endParaRPr>
                    </a:p>
                  </a:txBody>
                  <a:tcPr marT="91425" marB="91425" marR="91425" marL="91425">
                    <a:solidFill>
                      <a:srgbClr val="0B5394"/>
                    </a:solidFill>
                  </a:tcPr>
                </a:tc>
              </a:tr>
              <a:tr h="381000">
                <a:tc>
                  <a:txBody>
                    <a:bodyPr/>
                    <a:lstStyle/>
                    <a:p>
                      <a:pPr indent="0" lvl="0" marL="0" rtl="0" algn="l">
                        <a:spcBef>
                          <a:spcPts val="0"/>
                        </a:spcBef>
                        <a:spcAft>
                          <a:spcPts val="0"/>
                        </a:spcAft>
                        <a:buNone/>
                      </a:pPr>
                      <a:r>
                        <a:rPr lang="en-US"/>
                        <a:t>Logistic Regression</a:t>
                      </a:r>
                      <a:endParaRPr/>
                    </a:p>
                  </a:txBody>
                  <a:tcPr marT="91425" marB="91425" marR="91425" marL="91425"/>
                </a:tc>
                <a:tc>
                  <a:txBody>
                    <a:bodyPr/>
                    <a:lstStyle/>
                    <a:p>
                      <a:pPr indent="0" lvl="0" marL="0" rtl="0" algn="ctr">
                        <a:spcBef>
                          <a:spcPts val="0"/>
                        </a:spcBef>
                        <a:spcAft>
                          <a:spcPts val="0"/>
                        </a:spcAft>
                        <a:buNone/>
                      </a:pPr>
                      <a:r>
                        <a:rPr lang="en-US"/>
                        <a:t>0.492</a:t>
                      </a:r>
                      <a:endParaRPr/>
                    </a:p>
                  </a:txBody>
                  <a:tcPr marT="91425" marB="91425" marR="91425" marL="91425"/>
                </a:tc>
                <a:tc>
                  <a:txBody>
                    <a:bodyPr/>
                    <a:lstStyle/>
                    <a:p>
                      <a:pPr indent="0" lvl="0" marL="0" rtl="0" algn="ctr">
                        <a:spcBef>
                          <a:spcPts val="0"/>
                        </a:spcBef>
                        <a:spcAft>
                          <a:spcPts val="0"/>
                        </a:spcAft>
                        <a:buNone/>
                      </a:pPr>
                      <a:r>
                        <a:rPr lang="en-US"/>
                        <a:t>0.425</a:t>
                      </a:r>
                      <a:endParaRPr/>
                    </a:p>
                  </a:txBody>
                  <a:tcPr marT="91425" marB="91425" marR="91425" marL="91425"/>
                </a:tc>
                <a:tc>
                  <a:txBody>
                    <a:bodyPr/>
                    <a:lstStyle/>
                    <a:p>
                      <a:pPr indent="0" lvl="0" marL="0" rtl="0" algn="ctr">
                        <a:spcBef>
                          <a:spcPts val="0"/>
                        </a:spcBef>
                        <a:spcAft>
                          <a:spcPts val="0"/>
                        </a:spcAft>
                        <a:buNone/>
                      </a:pPr>
                      <a:r>
                        <a:rPr lang="en-US"/>
                        <a:t>0.491</a:t>
                      </a:r>
                      <a:endParaRPr/>
                    </a:p>
                  </a:txBody>
                  <a:tcPr marT="91425" marB="91425" marR="91425" marL="91425"/>
                </a:tc>
              </a:tr>
              <a:tr h="3810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ctr">
                        <a:spcBef>
                          <a:spcPts val="0"/>
                        </a:spcBef>
                        <a:spcAft>
                          <a:spcPts val="0"/>
                        </a:spcAft>
                        <a:buNone/>
                      </a:pPr>
                      <a:r>
                        <a:rPr lang="en-US"/>
                        <a:t>0.612</a:t>
                      </a:r>
                      <a:endParaRPr/>
                    </a:p>
                  </a:txBody>
                  <a:tcPr marT="91425" marB="91425" marR="91425" marL="91425"/>
                </a:tc>
                <a:tc>
                  <a:txBody>
                    <a:bodyPr/>
                    <a:lstStyle/>
                    <a:p>
                      <a:pPr indent="0" lvl="0" marL="0" rtl="0" algn="ctr">
                        <a:spcBef>
                          <a:spcPts val="0"/>
                        </a:spcBef>
                        <a:spcAft>
                          <a:spcPts val="0"/>
                        </a:spcAft>
                        <a:buNone/>
                      </a:pPr>
                      <a:r>
                        <a:rPr lang="en-US"/>
                        <a:t>0.521</a:t>
                      </a:r>
                      <a:endParaRPr/>
                    </a:p>
                  </a:txBody>
                  <a:tcPr marT="91425" marB="91425" marR="91425" marL="91425"/>
                </a:tc>
                <a:tc>
                  <a:txBody>
                    <a:bodyPr/>
                    <a:lstStyle/>
                    <a:p>
                      <a:pPr indent="0" lvl="0" marL="0" rtl="0" algn="ctr">
                        <a:spcBef>
                          <a:spcPts val="0"/>
                        </a:spcBef>
                        <a:spcAft>
                          <a:spcPts val="0"/>
                        </a:spcAft>
                        <a:buNone/>
                      </a:pPr>
                      <a:r>
                        <a:rPr lang="en-US"/>
                        <a:t>0.600</a:t>
                      </a:r>
                      <a:endParaRPr/>
                    </a:p>
                  </a:txBody>
                  <a:tcPr marT="91425" marB="91425" marR="91425" marL="91425"/>
                </a:tc>
              </a:tr>
              <a:tr h="381000">
                <a:tc>
                  <a:txBody>
                    <a:bodyPr/>
                    <a:lstStyle/>
                    <a:p>
                      <a:pPr indent="0" lvl="0" marL="0" rtl="0" algn="l">
                        <a:spcBef>
                          <a:spcPts val="0"/>
                        </a:spcBef>
                        <a:spcAft>
                          <a:spcPts val="0"/>
                        </a:spcAft>
                        <a:buNone/>
                      </a:pPr>
                      <a:r>
                        <a:rPr lang="en-US"/>
                        <a:t>Adaptive Boosting</a:t>
                      </a:r>
                      <a:endParaRPr/>
                    </a:p>
                  </a:txBody>
                  <a:tcPr marT="91425" marB="91425" marR="91425" marL="91425"/>
                </a:tc>
                <a:tc>
                  <a:txBody>
                    <a:bodyPr/>
                    <a:lstStyle/>
                    <a:p>
                      <a:pPr indent="0" lvl="0" marL="0" rtl="0" algn="ctr">
                        <a:spcBef>
                          <a:spcPts val="0"/>
                        </a:spcBef>
                        <a:spcAft>
                          <a:spcPts val="0"/>
                        </a:spcAft>
                        <a:buNone/>
                      </a:pPr>
                      <a:r>
                        <a:rPr lang="en-US"/>
                        <a:t>0.609</a:t>
                      </a:r>
                      <a:endParaRPr/>
                    </a:p>
                  </a:txBody>
                  <a:tcPr marT="91425" marB="91425" marR="91425" marL="91425"/>
                </a:tc>
                <a:tc>
                  <a:txBody>
                    <a:bodyPr/>
                    <a:lstStyle/>
                    <a:p>
                      <a:pPr indent="0" lvl="0" marL="0" rtl="0" algn="ctr">
                        <a:spcBef>
                          <a:spcPts val="0"/>
                        </a:spcBef>
                        <a:spcAft>
                          <a:spcPts val="0"/>
                        </a:spcAft>
                        <a:buNone/>
                      </a:pPr>
                      <a:r>
                        <a:rPr lang="en-US"/>
                        <a:t>0.534</a:t>
                      </a:r>
                      <a:endParaRPr/>
                    </a:p>
                  </a:txBody>
                  <a:tcPr marT="91425" marB="91425" marR="91425" marL="91425"/>
                </a:tc>
                <a:tc>
                  <a:txBody>
                    <a:bodyPr/>
                    <a:lstStyle/>
                    <a:p>
                      <a:pPr indent="0" lvl="0" marL="0" rtl="0" algn="ctr">
                        <a:spcBef>
                          <a:spcPts val="0"/>
                        </a:spcBef>
                        <a:spcAft>
                          <a:spcPts val="0"/>
                        </a:spcAft>
                        <a:buNone/>
                      </a:pPr>
                      <a:r>
                        <a:rPr lang="en-US"/>
                        <a:t>0.511</a:t>
                      </a:r>
                      <a:endParaRPr/>
                    </a:p>
                  </a:txBody>
                  <a:tcPr marT="91425" marB="91425" marR="91425" marL="91425"/>
                </a:tc>
              </a:tr>
              <a:tr h="381000">
                <a:tc>
                  <a:txBody>
                    <a:bodyPr/>
                    <a:lstStyle/>
                    <a:p>
                      <a:pPr indent="0" lvl="0" marL="0" rtl="0" algn="l">
                        <a:spcBef>
                          <a:spcPts val="0"/>
                        </a:spcBef>
                        <a:spcAft>
                          <a:spcPts val="0"/>
                        </a:spcAft>
                        <a:buNone/>
                      </a:pPr>
                      <a:r>
                        <a:rPr lang="en-US"/>
                        <a:t>Light Gradient Boosting</a:t>
                      </a:r>
                      <a:endParaRPr/>
                    </a:p>
                  </a:txBody>
                  <a:tcPr marT="91425" marB="91425" marR="91425" marL="91425"/>
                </a:tc>
                <a:tc>
                  <a:txBody>
                    <a:bodyPr/>
                    <a:lstStyle/>
                    <a:p>
                      <a:pPr indent="0" lvl="0" marL="0" rtl="0" algn="ctr">
                        <a:spcBef>
                          <a:spcPts val="0"/>
                        </a:spcBef>
                        <a:spcAft>
                          <a:spcPts val="0"/>
                        </a:spcAft>
                        <a:buNone/>
                      </a:pPr>
                      <a:r>
                        <a:rPr lang="en-US"/>
                        <a:t>0.406</a:t>
                      </a:r>
                      <a:endParaRPr/>
                    </a:p>
                  </a:txBody>
                  <a:tcPr marT="91425" marB="91425" marR="91425" marL="91425"/>
                </a:tc>
                <a:tc>
                  <a:txBody>
                    <a:bodyPr/>
                    <a:lstStyle/>
                    <a:p>
                      <a:pPr indent="0" lvl="0" marL="0" rtl="0" algn="ctr">
                        <a:spcBef>
                          <a:spcPts val="0"/>
                        </a:spcBef>
                        <a:spcAft>
                          <a:spcPts val="0"/>
                        </a:spcAft>
                        <a:buNone/>
                      </a:pPr>
                      <a:r>
                        <a:rPr lang="en-US"/>
                        <a:t>0.543</a:t>
                      </a:r>
                      <a:endParaRPr/>
                    </a:p>
                  </a:txBody>
                  <a:tcPr marT="91425" marB="91425" marR="91425" marL="91425"/>
                </a:tc>
                <a:tc>
                  <a:txBody>
                    <a:bodyPr/>
                    <a:lstStyle/>
                    <a:p>
                      <a:pPr indent="0" lvl="0" marL="0" rtl="0" algn="ctr">
                        <a:spcBef>
                          <a:spcPts val="0"/>
                        </a:spcBef>
                        <a:spcAft>
                          <a:spcPts val="0"/>
                        </a:spcAft>
                        <a:buNone/>
                      </a:pPr>
                      <a:r>
                        <a:rPr lang="en-US"/>
                        <a:t>0.417</a:t>
                      </a:r>
                      <a:endParaRPr/>
                    </a:p>
                  </a:txBody>
                  <a:tcPr marT="91425" marB="91425" marR="91425" marL="91425"/>
                </a:tc>
              </a:tr>
              <a:tr h="381000">
                <a:tc>
                  <a:txBody>
                    <a:bodyPr/>
                    <a:lstStyle/>
                    <a:p>
                      <a:pPr indent="0" lvl="0" marL="0" rtl="0" algn="l">
                        <a:spcBef>
                          <a:spcPts val="0"/>
                        </a:spcBef>
                        <a:spcAft>
                          <a:spcPts val="0"/>
                        </a:spcAft>
                        <a:buNone/>
                      </a:pPr>
                      <a:r>
                        <a:rPr lang="en-US"/>
                        <a:t>Multi-layer Perceptron</a:t>
                      </a:r>
                      <a:endParaRPr/>
                    </a:p>
                  </a:txBody>
                  <a:tcPr marT="91425" marB="91425" marR="91425" marL="91425"/>
                </a:tc>
                <a:tc>
                  <a:txBody>
                    <a:bodyPr/>
                    <a:lstStyle/>
                    <a:p>
                      <a:pPr indent="0" lvl="0" marL="0" rtl="0" algn="ctr">
                        <a:spcBef>
                          <a:spcPts val="0"/>
                        </a:spcBef>
                        <a:spcAft>
                          <a:spcPts val="0"/>
                        </a:spcAft>
                        <a:buNone/>
                      </a:pPr>
                      <a:r>
                        <a:rPr lang="en-US"/>
                        <a:t>0.400</a:t>
                      </a:r>
                      <a:endParaRPr/>
                    </a:p>
                  </a:txBody>
                  <a:tcPr marT="91425" marB="91425" marR="91425" marL="91425"/>
                </a:tc>
                <a:tc>
                  <a:txBody>
                    <a:bodyPr/>
                    <a:lstStyle/>
                    <a:p>
                      <a:pPr indent="0" lvl="0" marL="0" rtl="0" algn="ctr">
                        <a:spcBef>
                          <a:spcPts val="0"/>
                        </a:spcBef>
                        <a:spcAft>
                          <a:spcPts val="0"/>
                        </a:spcAft>
                        <a:buNone/>
                      </a:pPr>
                      <a:r>
                        <a:rPr lang="en-US"/>
                        <a:t>0.466</a:t>
                      </a:r>
                      <a:endParaRPr/>
                    </a:p>
                  </a:txBody>
                  <a:tcPr marT="91425" marB="91425" marR="91425" marL="91425">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US"/>
                        <a:t>0.467</a:t>
                      </a:r>
                      <a:endParaRPr/>
                    </a:p>
                  </a:txBody>
                  <a:tcPr marT="91425" marB="91425" marR="91425" marL="91425"/>
                </a:tc>
              </a:tr>
            </a:tbl>
          </a:graphicData>
        </a:graphic>
      </p:graphicFrame>
      <p:pic>
        <p:nvPicPr>
          <p:cNvPr id="339" name="Google Shape;339;p31"/>
          <p:cNvPicPr preferRelativeResize="0"/>
          <p:nvPr/>
        </p:nvPicPr>
        <p:blipFill>
          <a:blip r:embed="rId3">
            <a:alphaModFix/>
          </a:blip>
          <a:stretch>
            <a:fillRect/>
          </a:stretch>
        </p:blipFill>
        <p:spPr>
          <a:xfrm>
            <a:off x="8784425" y="472925"/>
            <a:ext cx="1110100" cy="1110125"/>
          </a:xfrm>
          <a:prstGeom prst="rect">
            <a:avLst/>
          </a:prstGeom>
          <a:noFill/>
          <a:ln>
            <a:noFill/>
          </a:ln>
        </p:spPr>
      </p:pic>
      <p:pic>
        <p:nvPicPr>
          <p:cNvPr id="340" name="Google Shape;340;p31"/>
          <p:cNvPicPr preferRelativeResize="0"/>
          <p:nvPr/>
        </p:nvPicPr>
        <p:blipFill>
          <a:blip r:embed="rId4">
            <a:alphaModFix/>
          </a:blip>
          <a:stretch>
            <a:fillRect/>
          </a:stretch>
        </p:blipFill>
        <p:spPr>
          <a:xfrm>
            <a:off x="4664625" y="3337900"/>
            <a:ext cx="337125" cy="337125"/>
          </a:xfrm>
          <a:prstGeom prst="rect">
            <a:avLst/>
          </a:prstGeom>
          <a:noFill/>
          <a:ln>
            <a:noFill/>
          </a:ln>
        </p:spPr>
      </p:pic>
      <p:sp>
        <p:nvSpPr>
          <p:cNvPr id="341" name="Google Shape;341;p31"/>
          <p:cNvSpPr/>
          <p:nvPr/>
        </p:nvSpPr>
        <p:spPr>
          <a:xfrm>
            <a:off x="1856850" y="3337900"/>
            <a:ext cx="2571600" cy="7680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1"/>
          <p:cNvSpPr txBox="1"/>
          <p:nvPr/>
        </p:nvSpPr>
        <p:spPr>
          <a:xfrm>
            <a:off x="1007550" y="3402225"/>
            <a:ext cx="849300" cy="5043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1000"/>
              </a:spcBef>
              <a:spcAft>
                <a:spcPts val="0"/>
              </a:spcAft>
              <a:buClr>
                <a:schemeClr val="dk1"/>
              </a:buClr>
              <a:buSzPts val="2400"/>
              <a:buFont typeface="Arial"/>
              <a:buNone/>
            </a:pPr>
            <a:r>
              <a:rPr b="1" lang="en-US">
                <a:solidFill>
                  <a:srgbClr val="1155CC"/>
                </a:solidFill>
              </a:rPr>
              <a:t>Better Recall</a:t>
            </a:r>
            <a:endParaRPr b="1">
              <a:solidFill>
                <a:srgbClr val="1155CC"/>
              </a:solidFill>
            </a:endParaRPr>
          </a:p>
        </p:txBody>
      </p:sp>
      <p:sp>
        <p:nvSpPr>
          <p:cNvPr id="343" name="Google Shape;343;p31"/>
          <p:cNvSpPr/>
          <p:nvPr/>
        </p:nvSpPr>
        <p:spPr>
          <a:xfrm>
            <a:off x="1856850" y="4141335"/>
            <a:ext cx="2571600" cy="784800"/>
          </a:xfrm>
          <a:prstGeom prst="rect">
            <a:avLst/>
          </a:prstGeom>
          <a:noFill/>
          <a:ln cap="flat" cmpd="sng" w="28575">
            <a:solidFill>
              <a:srgbClr val="3DAD5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1"/>
          <p:cNvSpPr txBox="1"/>
          <p:nvPr/>
        </p:nvSpPr>
        <p:spPr>
          <a:xfrm>
            <a:off x="838200" y="4210900"/>
            <a:ext cx="1018500" cy="5043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1000"/>
              </a:spcBef>
              <a:spcAft>
                <a:spcPts val="0"/>
              </a:spcAft>
              <a:buClr>
                <a:schemeClr val="dk1"/>
              </a:buClr>
              <a:buSzPts val="2400"/>
              <a:buFont typeface="Arial"/>
              <a:buNone/>
            </a:pPr>
            <a:r>
              <a:rPr b="1" lang="en-US">
                <a:solidFill>
                  <a:srgbClr val="31A851"/>
                </a:solidFill>
              </a:rPr>
              <a:t>Better </a:t>
            </a:r>
            <a:r>
              <a:rPr b="1" lang="en-US">
                <a:solidFill>
                  <a:srgbClr val="31A851"/>
                </a:solidFill>
              </a:rPr>
              <a:t>Precision</a:t>
            </a:r>
            <a:endParaRPr b="1">
              <a:solidFill>
                <a:srgbClr val="31A85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4"/>
          <p:cNvSpPr/>
          <p:nvPr/>
        </p:nvSpPr>
        <p:spPr>
          <a:xfrm>
            <a:off x="2048150" y="-43950"/>
            <a:ext cx="8709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idx="1" type="body"/>
          </p:nvPr>
        </p:nvSpPr>
        <p:spPr>
          <a:xfrm>
            <a:off x="2225100" y="1553525"/>
            <a:ext cx="6548100" cy="4832700"/>
          </a:xfrm>
          <a:prstGeom prst="rect">
            <a:avLst/>
          </a:prstGeom>
        </p:spPr>
        <p:txBody>
          <a:bodyPr anchorCtr="0" anchor="t" bIns="365750" lIns="91425" spcFirstLastPara="1" rIns="91425" wrap="square" tIns="502900">
            <a:noAutofit/>
          </a:bodyPr>
          <a:lstStyle/>
          <a:p>
            <a:pPr indent="0" lvl="0" marL="0" rtl="0" algn="l">
              <a:spcBef>
                <a:spcPts val="1000"/>
              </a:spcBef>
              <a:spcAft>
                <a:spcPts val="0"/>
              </a:spcAft>
              <a:buNone/>
            </a:pPr>
            <a:r>
              <a:rPr b="1" lang="en-US" sz="4800">
                <a:solidFill>
                  <a:srgbClr val="FFFFFF"/>
                </a:solidFill>
                <a:latin typeface="Arial"/>
                <a:ea typeface="Arial"/>
                <a:cs typeface="Arial"/>
                <a:sym typeface="Arial"/>
              </a:rPr>
              <a:t>1</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Introduction</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2</a:t>
            </a:r>
            <a:r>
              <a:rPr b="1" lang="en-US" sz="4800">
                <a:latin typeface="Arial"/>
                <a:ea typeface="Arial"/>
                <a:cs typeface="Arial"/>
                <a:sym typeface="Arial"/>
              </a:rPr>
              <a:t> </a:t>
            </a:r>
            <a:r>
              <a:rPr lang="en-US">
                <a:latin typeface="Arial"/>
                <a:ea typeface="Arial"/>
                <a:cs typeface="Arial"/>
                <a:sym typeface="Arial"/>
              </a:rPr>
              <a:t>   Feature Engineering </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3</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Model Performances</a:t>
            </a:r>
            <a:endParaRPr>
              <a:latin typeface="Arial"/>
              <a:ea typeface="Arial"/>
              <a:cs typeface="Arial"/>
              <a:sym typeface="Arial"/>
            </a:endParaRPr>
          </a:p>
          <a:p>
            <a:pPr indent="0" lvl="0" marL="0" rtl="0" algn="l">
              <a:spcBef>
                <a:spcPts val="1000"/>
              </a:spcBef>
              <a:spcAft>
                <a:spcPts val="0"/>
              </a:spcAft>
              <a:buNone/>
            </a:pPr>
            <a:r>
              <a:rPr b="1" lang="en-US" sz="4800">
                <a:solidFill>
                  <a:srgbClr val="FFFFFF"/>
                </a:solidFill>
                <a:latin typeface="Arial"/>
                <a:ea typeface="Arial"/>
                <a:cs typeface="Arial"/>
                <a:sym typeface="Arial"/>
              </a:rPr>
              <a:t>4</a:t>
            </a:r>
            <a:r>
              <a:rPr b="1" lang="en-US" sz="4800">
                <a:latin typeface="Arial"/>
                <a:ea typeface="Arial"/>
                <a:cs typeface="Arial"/>
                <a:sym typeface="Arial"/>
              </a:rPr>
              <a:t> </a:t>
            </a:r>
            <a:r>
              <a:rPr lang="en-US">
                <a:latin typeface="Arial"/>
                <a:ea typeface="Arial"/>
                <a:cs typeface="Arial"/>
                <a:sym typeface="Arial"/>
              </a:rPr>
              <a:t>   </a:t>
            </a:r>
            <a:r>
              <a:rPr lang="en-US">
                <a:latin typeface="Arial"/>
                <a:ea typeface="Arial"/>
                <a:cs typeface="Arial"/>
                <a:sym typeface="Arial"/>
              </a:rPr>
              <a:t>Model Evaluation</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p:txBody>
      </p:sp>
      <p:sp>
        <p:nvSpPr>
          <p:cNvPr id="100" name="Google Shape;100;p1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14"/>
          <p:cNvSpPr txBox="1"/>
          <p:nvPr>
            <p:ph type="title"/>
          </p:nvPr>
        </p:nvSpPr>
        <p:spPr>
          <a:xfrm>
            <a:off x="0" y="365125"/>
            <a:ext cx="12192000" cy="1070100"/>
          </a:xfrm>
          <a:prstGeom prst="rect">
            <a:avLst/>
          </a:prstGeom>
          <a:solidFill>
            <a:srgbClr val="547DB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latin typeface="Arial"/>
                <a:ea typeface="Arial"/>
                <a:cs typeface="Arial"/>
                <a:sym typeface="Arial"/>
              </a:rPr>
              <a:t>                     </a:t>
            </a:r>
            <a:r>
              <a:rPr lang="en-US">
                <a:solidFill>
                  <a:srgbClr val="FFFFFF"/>
                </a:solidFill>
                <a:latin typeface="Arial"/>
                <a:ea typeface="Arial"/>
                <a:cs typeface="Arial"/>
                <a:sym typeface="Arial"/>
              </a:rPr>
              <a:t>Agenda</a:t>
            </a: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Classification Results</a:t>
            </a:r>
            <a:endParaRPr sz="4200">
              <a:latin typeface="Arial"/>
              <a:ea typeface="Arial"/>
              <a:cs typeface="Arial"/>
              <a:sym typeface="Arial"/>
            </a:endParaRPr>
          </a:p>
        </p:txBody>
      </p:sp>
      <p:sp>
        <p:nvSpPr>
          <p:cNvPr id="351" name="Google Shape;351;p3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2" name="Google Shape;352;p32"/>
          <p:cNvPicPr preferRelativeResize="0"/>
          <p:nvPr/>
        </p:nvPicPr>
        <p:blipFill>
          <a:blip r:embed="rId3">
            <a:alphaModFix/>
          </a:blip>
          <a:stretch>
            <a:fillRect/>
          </a:stretch>
        </p:blipFill>
        <p:spPr>
          <a:xfrm>
            <a:off x="6119450" y="514100"/>
            <a:ext cx="1110100" cy="1110125"/>
          </a:xfrm>
          <a:prstGeom prst="rect">
            <a:avLst/>
          </a:prstGeom>
          <a:noFill/>
          <a:ln>
            <a:noFill/>
          </a:ln>
        </p:spPr>
      </p:pic>
      <p:pic>
        <p:nvPicPr>
          <p:cNvPr id="353" name="Google Shape;353;p32"/>
          <p:cNvPicPr preferRelativeResize="0"/>
          <p:nvPr/>
        </p:nvPicPr>
        <p:blipFill>
          <a:blip r:embed="rId4">
            <a:alphaModFix/>
          </a:blip>
          <a:stretch>
            <a:fillRect/>
          </a:stretch>
        </p:blipFill>
        <p:spPr>
          <a:xfrm>
            <a:off x="762000" y="2606040"/>
            <a:ext cx="5144024" cy="3703320"/>
          </a:xfrm>
          <a:prstGeom prst="rect">
            <a:avLst/>
          </a:prstGeom>
          <a:noFill/>
          <a:ln>
            <a:noFill/>
          </a:ln>
        </p:spPr>
      </p:pic>
      <p:pic>
        <p:nvPicPr>
          <p:cNvPr id="354" name="Google Shape;354;p32"/>
          <p:cNvPicPr preferRelativeResize="0"/>
          <p:nvPr/>
        </p:nvPicPr>
        <p:blipFill>
          <a:blip r:embed="rId5">
            <a:alphaModFix/>
          </a:blip>
          <a:stretch>
            <a:fillRect/>
          </a:stretch>
        </p:blipFill>
        <p:spPr>
          <a:xfrm>
            <a:off x="6133576" y="2606040"/>
            <a:ext cx="5144024" cy="3703320"/>
          </a:xfrm>
          <a:prstGeom prst="rect">
            <a:avLst/>
          </a:prstGeom>
          <a:noFill/>
          <a:ln>
            <a:noFill/>
          </a:ln>
        </p:spPr>
      </p:pic>
      <p:sp>
        <p:nvSpPr>
          <p:cNvPr id="355" name="Google Shape;355;p32"/>
          <p:cNvSpPr txBox="1"/>
          <p:nvPr>
            <p:ph idx="1" type="body"/>
          </p:nvPr>
        </p:nvSpPr>
        <p:spPr>
          <a:xfrm>
            <a:off x="1037725" y="1761838"/>
            <a:ext cx="9849900" cy="559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chemeClr val="lt1"/>
                </a:highlight>
                <a:latin typeface="Arial"/>
                <a:ea typeface="Arial"/>
                <a:cs typeface="Arial"/>
                <a:sym typeface="Arial"/>
              </a:rPr>
              <a:t>AdaBoost and Light Gradient Boosting perform better in terms of precision</a:t>
            </a:r>
            <a:endParaRPr sz="1800">
              <a:solidFill>
                <a:srgbClr val="1D1F22"/>
              </a:solidFill>
              <a:highlight>
                <a:schemeClr val="lt1"/>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chemeClr val="lt1"/>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62" name="Google Shape;362;p33"/>
          <p:cNvSpPr txBox="1"/>
          <p:nvPr>
            <p:ph idx="1" type="body"/>
          </p:nvPr>
        </p:nvSpPr>
        <p:spPr>
          <a:xfrm>
            <a:off x="838200" y="1263025"/>
            <a:ext cx="10515600" cy="468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High class balance (minority 3.9%) - </a:t>
            </a:r>
            <a:r>
              <a:rPr lang="en-US" sz="1800">
                <a:solidFill>
                  <a:srgbClr val="666666"/>
                </a:solidFill>
                <a:highlight>
                  <a:srgbClr val="FFFFFF"/>
                </a:highlight>
                <a:latin typeface="Arial"/>
                <a:ea typeface="Arial"/>
                <a:cs typeface="Arial"/>
                <a:sym typeface="Arial"/>
              </a:rPr>
              <a:t>Are they anomalies?</a:t>
            </a:r>
            <a:endParaRPr sz="1800">
              <a:solidFill>
                <a:srgbClr val="666666"/>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666666"/>
                </a:solidFill>
                <a:highlight>
                  <a:srgbClr val="FFFFFF"/>
                </a:highlight>
                <a:latin typeface="Arial"/>
                <a:ea typeface="Arial"/>
                <a:cs typeface="Arial"/>
                <a:sym typeface="Arial"/>
              </a:rPr>
              <a:t>Ran 2 models:</a:t>
            </a:r>
            <a:endParaRPr sz="1800">
              <a:solidFill>
                <a:srgbClr val="666666"/>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547DBE"/>
                </a:solidFill>
                <a:highlight>
                  <a:srgbClr val="FFFFFF"/>
                </a:highlight>
                <a:latin typeface="Arial"/>
                <a:ea typeface="Arial"/>
                <a:cs typeface="Arial"/>
                <a:sym typeface="Arial"/>
              </a:rPr>
              <a:t>oneClassSVM</a:t>
            </a:r>
            <a:r>
              <a:rPr lang="en-US" sz="1800">
                <a:solidFill>
                  <a:srgbClr val="31A851"/>
                </a:solidFill>
                <a:highlight>
                  <a:srgbClr val="FFFFFF"/>
                </a:highlight>
                <a:latin typeface="Arial"/>
                <a:ea typeface="Arial"/>
                <a:cs typeface="Arial"/>
                <a:sym typeface="Arial"/>
              </a:rPr>
              <a:t> </a:t>
            </a:r>
            <a:r>
              <a:rPr lang="en-US" sz="1800">
                <a:solidFill>
                  <a:srgbClr val="1D1F22"/>
                </a:solidFill>
                <a:highlight>
                  <a:srgbClr val="FFFFFF"/>
                </a:highlight>
                <a:latin typeface="Arial"/>
                <a:ea typeface="Arial"/>
                <a:cs typeface="Arial"/>
                <a:sym typeface="Arial"/>
              </a:rPr>
              <a:t>- Outlier Detector. Unsupervised Learning which estimates the support of a   high-dimensional distribution.</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31A851"/>
                </a:solidFill>
                <a:highlight>
                  <a:srgbClr val="FFFFFF"/>
                </a:highlight>
                <a:latin typeface="Arial"/>
                <a:ea typeface="Arial"/>
                <a:cs typeface="Arial"/>
                <a:sym typeface="Arial"/>
              </a:rPr>
              <a:t>IsolationForest</a:t>
            </a:r>
            <a:r>
              <a:rPr lang="en-US" sz="1800">
                <a:solidFill>
                  <a:srgbClr val="1D1F22"/>
                </a:solidFill>
                <a:highlight>
                  <a:srgbClr val="FFFFFF"/>
                </a:highlight>
                <a:latin typeface="Arial"/>
                <a:ea typeface="Arial"/>
                <a:cs typeface="Arial"/>
                <a:sym typeface="Arial"/>
              </a:rPr>
              <a:t> - Novelty Detector. ‘Isolates’ observations by randomly selecting a feature and then randomly selecting a split value between the maximum and minimum values of the selected feature.</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Dataset:</a:t>
            </a:r>
            <a:endParaRPr sz="1800">
              <a:solidFill>
                <a:srgbClr val="1D1F22"/>
              </a:solidFill>
              <a:highlight>
                <a:srgbClr val="FFFFFF"/>
              </a:highlight>
              <a:latin typeface="Arial"/>
              <a:ea typeface="Arial"/>
              <a:cs typeface="Arial"/>
              <a:sym typeface="Arial"/>
            </a:endParaRPr>
          </a:p>
        </p:txBody>
      </p:sp>
      <p:sp>
        <p:nvSpPr>
          <p:cNvPr id="363" name="Google Shape;363;p3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4" name="Google Shape;364;p33"/>
          <p:cNvPicPr preferRelativeResize="0"/>
          <p:nvPr/>
        </p:nvPicPr>
        <p:blipFill>
          <a:blip r:embed="rId3">
            <a:alphaModFix/>
          </a:blip>
          <a:stretch>
            <a:fillRect/>
          </a:stretch>
        </p:blipFill>
        <p:spPr>
          <a:xfrm>
            <a:off x="2535688" y="4036750"/>
            <a:ext cx="7724775" cy="222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4"/>
          <p:cNvSpPr txBox="1"/>
          <p:nvPr>
            <p:ph idx="1" type="body"/>
          </p:nvPr>
        </p:nvSpPr>
        <p:spPr>
          <a:xfrm>
            <a:off x="888300" y="382475"/>
            <a:ext cx="7318800" cy="72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Results were</a:t>
            </a:r>
            <a:r>
              <a:rPr lang="en-US" sz="1800">
                <a:solidFill>
                  <a:srgbClr val="E94335"/>
                </a:solidFill>
                <a:highlight>
                  <a:srgbClr val="FFFFFF"/>
                </a:highlight>
                <a:latin typeface="Arial"/>
                <a:ea typeface="Arial"/>
                <a:cs typeface="Arial"/>
                <a:sym typeface="Arial"/>
              </a:rPr>
              <a:t> </a:t>
            </a:r>
            <a:r>
              <a:rPr lang="en-US" sz="1800">
                <a:solidFill>
                  <a:schemeClr val="accent2"/>
                </a:solidFill>
                <a:highlight>
                  <a:srgbClr val="FFFFFF"/>
                </a:highlight>
                <a:latin typeface="Arial"/>
                <a:ea typeface="Arial"/>
                <a:cs typeface="Arial"/>
                <a:sym typeface="Arial"/>
              </a:rPr>
              <a:t>not</a:t>
            </a:r>
            <a:r>
              <a:rPr lang="en-US" sz="1800">
                <a:solidFill>
                  <a:srgbClr val="1D1F22"/>
                </a:solidFill>
                <a:highlight>
                  <a:srgbClr val="FFFFFF"/>
                </a:highlight>
                <a:latin typeface="Arial"/>
                <a:ea typeface="Arial"/>
                <a:cs typeface="Arial"/>
                <a:sym typeface="Arial"/>
              </a:rPr>
              <a:t> as good as the other models</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rPr lang="en-US" sz="1800">
                <a:solidFill>
                  <a:srgbClr val="1D1F22"/>
                </a:solidFill>
                <a:highlight>
                  <a:srgbClr val="FFFFFF"/>
                </a:highlight>
                <a:latin typeface="Arial"/>
                <a:ea typeface="Arial"/>
                <a:cs typeface="Arial"/>
                <a:sym typeface="Arial"/>
              </a:rPr>
              <a:t>Could not extract feature importance.</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a:p>
            <a:pPr indent="0" lvl="0" marL="0" rtl="0" algn="l">
              <a:spcBef>
                <a:spcPts val="1000"/>
              </a:spcBef>
              <a:spcAft>
                <a:spcPts val="0"/>
              </a:spcAft>
              <a:buNone/>
            </a:pPr>
            <a:r>
              <a:t/>
            </a:r>
            <a:endParaRPr sz="1800">
              <a:solidFill>
                <a:srgbClr val="1D1F22"/>
              </a:solidFill>
              <a:highlight>
                <a:srgbClr val="FFFFFF"/>
              </a:highlight>
              <a:latin typeface="Arial"/>
              <a:ea typeface="Arial"/>
              <a:cs typeface="Arial"/>
              <a:sym typeface="Arial"/>
            </a:endParaRPr>
          </a:p>
        </p:txBody>
      </p:sp>
      <p:sp>
        <p:nvSpPr>
          <p:cNvPr id="371" name="Google Shape;371;p3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372" name="Google Shape;372;p34"/>
          <p:cNvGraphicFramePr/>
          <p:nvPr/>
        </p:nvGraphicFramePr>
        <p:xfrm>
          <a:off x="888300" y="1686250"/>
          <a:ext cx="3000000" cy="3000000"/>
        </p:xfrm>
        <a:graphic>
          <a:graphicData uri="http://schemas.openxmlformats.org/drawingml/2006/table">
            <a:tbl>
              <a:tblPr>
                <a:noFill/>
                <a:tableStyleId>{9EBF9CA1-A4BE-430A-BAA9-A3B5A5B3DF89}</a:tableStyleId>
              </a:tblPr>
              <a:tblGrid>
                <a:gridCol w="1181550"/>
                <a:gridCol w="1936450"/>
                <a:gridCol w="1936450"/>
              </a:tblGrid>
              <a:tr h="613450">
                <a:tc gridSpan="3">
                  <a:txBody>
                    <a:bodyPr/>
                    <a:lstStyle/>
                    <a:p>
                      <a:pPr indent="0" lvl="0" marL="0" rtl="0" algn="l">
                        <a:spcBef>
                          <a:spcPts val="0"/>
                        </a:spcBef>
                        <a:spcAft>
                          <a:spcPts val="0"/>
                        </a:spcAft>
                        <a:buNone/>
                      </a:pPr>
                      <a:r>
                        <a:rPr b="1" lang="en-US"/>
                        <a:t>Models </a:t>
                      </a:r>
                      <a:r>
                        <a:rPr b="1" lang="en-US">
                          <a:solidFill>
                            <a:srgbClr val="999999"/>
                          </a:solidFill>
                        </a:rPr>
                        <a:t>without</a:t>
                      </a:r>
                      <a:r>
                        <a:rPr b="1" lang="en-US">
                          <a:solidFill>
                            <a:srgbClr val="666666"/>
                          </a:solidFill>
                        </a:rPr>
                        <a:t> </a:t>
                      </a:r>
                      <a:r>
                        <a:rPr b="1" lang="en-US"/>
                        <a:t>LDA</a:t>
                      </a:r>
                      <a:endParaRPr b="1"/>
                    </a:p>
                  </a:txBody>
                  <a:tcPr marT="91425" marB="91425" marR="91425" marL="91425">
                    <a:lnB cap="flat" cmpd="sng" w="6250">
                      <a:solidFill>
                        <a:srgbClr val="000000"/>
                      </a:solidFill>
                      <a:prstDash val="solid"/>
                      <a:round/>
                      <a:headEnd len="sm" w="sm" type="none"/>
                      <a:tailEnd len="sm" w="sm" type="none"/>
                    </a:lnB>
                  </a:tcPr>
                </a:tc>
                <a:tc hMerge="1"/>
                <a:tc hMerge="1"/>
              </a:tr>
              <a:tr h="613450">
                <a:tc>
                  <a:txBody>
                    <a:bodyPr/>
                    <a:lstStyle/>
                    <a:p>
                      <a:pPr indent="0" lvl="0" marL="0" rtl="0" algn="l">
                        <a:spcBef>
                          <a:spcPts val="0"/>
                        </a:spcBef>
                        <a:spcAft>
                          <a:spcPts val="0"/>
                        </a:spcAft>
                        <a:buNone/>
                      </a:pPr>
                      <a:r>
                        <a:rPr lang="en-US"/>
                        <a:t>Measure</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OneClassSVM</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Isolated Forest</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417125">
                <a:tc>
                  <a:txBody>
                    <a:bodyPr/>
                    <a:lstStyle/>
                    <a:p>
                      <a:pPr indent="0" lvl="0" marL="0" rtl="0" algn="l">
                        <a:spcBef>
                          <a:spcPts val="0"/>
                        </a:spcBef>
                        <a:spcAft>
                          <a:spcPts val="0"/>
                        </a:spcAft>
                        <a:buNone/>
                      </a:pPr>
                      <a:r>
                        <a:rPr lang="en-US"/>
                        <a:t>Recall</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0.702</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82CB96"/>
                    </a:solidFill>
                  </a:tcPr>
                </a:tc>
                <a:tc>
                  <a:txBody>
                    <a:bodyPr/>
                    <a:lstStyle/>
                    <a:p>
                      <a:pPr indent="0" lvl="0" marL="0" rtl="0" algn="l">
                        <a:spcBef>
                          <a:spcPts val="0"/>
                        </a:spcBef>
                        <a:spcAft>
                          <a:spcPts val="0"/>
                        </a:spcAft>
                        <a:buNone/>
                      </a:pPr>
                      <a:r>
                        <a:rPr lang="en-US"/>
                        <a:t>0.050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7FAFB"/>
                    </a:solidFill>
                  </a:tcPr>
                </a:tc>
              </a:tr>
              <a:tr h="460125">
                <a:tc>
                  <a:txBody>
                    <a:bodyPr/>
                    <a:lstStyle/>
                    <a:p>
                      <a:pPr indent="0" lvl="0" marL="0" rtl="0" algn="l">
                        <a:spcBef>
                          <a:spcPts val="0"/>
                        </a:spcBef>
                        <a:spcAft>
                          <a:spcPts val="0"/>
                        </a:spcAft>
                        <a:buNone/>
                      </a:pPr>
                      <a:r>
                        <a:rPr lang="en-US"/>
                        <a:t>Precision</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0.035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AFBFD"/>
                    </a:solidFill>
                  </a:tcPr>
                </a:tc>
                <a:tc>
                  <a:txBody>
                    <a:bodyPr/>
                    <a:lstStyle/>
                    <a:p>
                      <a:pPr indent="0" lvl="0" marL="0" rtl="0" algn="l">
                        <a:spcBef>
                          <a:spcPts val="0"/>
                        </a:spcBef>
                        <a:spcAft>
                          <a:spcPts val="0"/>
                        </a:spcAft>
                        <a:buNone/>
                      </a:pPr>
                      <a:r>
                        <a:rPr lang="en-US"/>
                        <a:t>0.020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CFCFF"/>
                    </a:solidFill>
                  </a:tcPr>
                </a:tc>
              </a:tr>
              <a:tr h="448675">
                <a:tc>
                  <a:txBody>
                    <a:bodyPr/>
                    <a:lstStyle/>
                    <a:p>
                      <a:pPr indent="0" lvl="0" marL="0" rtl="0" algn="l">
                        <a:spcBef>
                          <a:spcPts val="0"/>
                        </a:spcBef>
                        <a:spcAft>
                          <a:spcPts val="0"/>
                        </a:spcAft>
                        <a:buNone/>
                      </a:pPr>
                      <a:r>
                        <a:rPr lang="en-US"/>
                        <a:t>Accuracy</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0.240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5EDDE"/>
                    </a:solidFill>
                  </a:tcPr>
                </a:tc>
                <a:tc>
                  <a:txBody>
                    <a:bodyPr/>
                    <a:lstStyle/>
                    <a:p>
                      <a:pPr indent="0" lvl="0" marL="0" rtl="0" algn="l">
                        <a:spcBef>
                          <a:spcPts val="0"/>
                        </a:spcBef>
                        <a:spcAft>
                          <a:spcPts val="0"/>
                        </a:spcAft>
                        <a:buNone/>
                      </a:pPr>
                      <a:r>
                        <a:rPr lang="en-US"/>
                        <a:t>0.875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63BE7B"/>
                    </a:solidFill>
                  </a:tcPr>
                </a:tc>
              </a:tr>
              <a:tr h="413575">
                <a:tc>
                  <a:txBody>
                    <a:bodyPr/>
                    <a:lstStyle/>
                    <a:p>
                      <a:pPr indent="0" lvl="0" marL="0" rtl="0" algn="l">
                        <a:spcBef>
                          <a:spcPts val="0"/>
                        </a:spcBef>
                        <a:spcAft>
                          <a:spcPts val="0"/>
                        </a:spcAft>
                        <a:buNone/>
                      </a:pPr>
                      <a:r>
                        <a:rPr lang="en-US"/>
                        <a:t>F1</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0.060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5FAF9"/>
                    </a:solidFill>
                  </a:tcPr>
                </a:tc>
                <a:tc>
                  <a:txBody>
                    <a:bodyPr/>
                    <a:lstStyle/>
                    <a:p>
                      <a:pPr indent="0" lvl="0" marL="0" rtl="0" algn="l">
                        <a:spcBef>
                          <a:spcPts val="0"/>
                        </a:spcBef>
                        <a:spcAft>
                          <a:spcPts val="0"/>
                        </a:spcAft>
                        <a:buNone/>
                      </a:pPr>
                      <a:r>
                        <a:rPr lang="en-US"/>
                        <a:t>0.030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BFCFE"/>
                    </a:solidFill>
                  </a:tcPr>
                </a:tc>
              </a:tr>
              <a:tr h="417125">
                <a:tc>
                  <a:txBody>
                    <a:bodyPr/>
                    <a:lstStyle/>
                    <a:p>
                      <a:pPr indent="0" lvl="0" marL="0" rtl="0" algn="l">
                        <a:spcBef>
                          <a:spcPts val="0"/>
                        </a:spcBef>
                        <a:spcAft>
                          <a:spcPts val="0"/>
                        </a:spcAft>
                        <a:buNone/>
                      </a:pPr>
                      <a:r>
                        <a:rPr lang="en-US"/>
                        <a:t>F2</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0.140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E7F4ED"/>
                    </a:solidFill>
                  </a:tcPr>
                </a:tc>
                <a:tc>
                  <a:txBody>
                    <a:bodyPr/>
                    <a:lstStyle/>
                    <a:p>
                      <a:pPr indent="0" lvl="0" marL="0" rtl="0" algn="l">
                        <a:spcBef>
                          <a:spcPts val="0"/>
                        </a:spcBef>
                        <a:spcAft>
                          <a:spcPts val="0"/>
                        </a:spcAft>
                        <a:buNone/>
                      </a:pPr>
                      <a:r>
                        <a:rPr lang="en-US"/>
                        <a:t>0.040</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9FBFC"/>
                    </a:solidFill>
                  </a:tcPr>
                </a:tc>
              </a:tr>
            </a:tbl>
          </a:graphicData>
        </a:graphic>
      </p:graphicFrame>
      <p:graphicFrame>
        <p:nvGraphicFramePr>
          <p:cNvPr id="373" name="Google Shape;373;p34"/>
          <p:cNvGraphicFramePr/>
          <p:nvPr/>
        </p:nvGraphicFramePr>
        <p:xfrm>
          <a:off x="6570025" y="1752700"/>
          <a:ext cx="3000000" cy="3000000"/>
        </p:xfrm>
        <a:graphic>
          <a:graphicData uri="http://schemas.openxmlformats.org/drawingml/2006/table">
            <a:tbl>
              <a:tblPr>
                <a:noFill/>
                <a:tableStyleId>{9EBF9CA1-A4BE-430A-BAA9-A3B5A5B3DF89}</a:tableStyleId>
              </a:tblPr>
              <a:tblGrid>
                <a:gridCol w="1183450"/>
                <a:gridCol w="1945375"/>
                <a:gridCol w="1864325"/>
              </a:tblGrid>
              <a:tr h="547000">
                <a:tc gridSpan="2">
                  <a:txBody>
                    <a:bodyPr/>
                    <a:lstStyle/>
                    <a:p>
                      <a:pPr indent="0" lvl="0" marL="0" rtl="0" algn="l">
                        <a:spcBef>
                          <a:spcPts val="0"/>
                        </a:spcBef>
                        <a:spcAft>
                          <a:spcPts val="0"/>
                        </a:spcAft>
                        <a:buNone/>
                      </a:pPr>
                      <a:r>
                        <a:rPr b="1" lang="en-US"/>
                        <a:t>Models </a:t>
                      </a:r>
                      <a:r>
                        <a:rPr b="1" lang="en-US">
                          <a:solidFill>
                            <a:srgbClr val="B7B7B7"/>
                          </a:solidFill>
                        </a:rPr>
                        <a:t>with</a:t>
                      </a:r>
                      <a:r>
                        <a:rPr b="1" lang="en-US"/>
                        <a:t> LDA</a:t>
                      </a:r>
                      <a:endParaRPr b="1"/>
                    </a:p>
                  </a:txBody>
                  <a:tcPr marT="91425" marB="91425" marR="91425" marL="91425">
                    <a:lnB cap="flat" cmpd="sng" w="6250">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rPr lang="en-US"/>
                        <a:t> </a:t>
                      </a:r>
                      <a:endParaRPr/>
                    </a:p>
                  </a:txBody>
                  <a:tcPr marT="91425" marB="91425" marR="91425" marL="91425">
                    <a:lnB cap="flat" cmpd="sng" w="6250">
                      <a:solidFill>
                        <a:srgbClr val="000000"/>
                      </a:solidFill>
                      <a:prstDash val="solid"/>
                      <a:round/>
                      <a:headEnd len="sm" w="sm" type="none"/>
                      <a:tailEnd len="sm" w="sm" type="none"/>
                    </a:lnB>
                  </a:tcPr>
                </a:tc>
              </a:tr>
              <a:tr h="602750">
                <a:tc>
                  <a:txBody>
                    <a:bodyPr/>
                    <a:lstStyle/>
                    <a:p>
                      <a:pPr indent="0" lvl="0" marL="0" rtl="0" algn="l">
                        <a:spcBef>
                          <a:spcPts val="0"/>
                        </a:spcBef>
                        <a:spcAft>
                          <a:spcPts val="0"/>
                        </a:spcAft>
                        <a:buNone/>
                      </a:pPr>
                      <a:r>
                        <a:rPr lang="en-US"/>
                        <a:t>Measure</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OneClassSVM</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Isolated Forest</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404075">
                <a:tc>
                  <a:txBody>
                    <a:bodyPr/>
                    <a:lstStyle/>
                    <a:p>
                      <a:pPr indent="0" lvl="0" marL="0" rtl="0" algn="l">
                        <a:spcBef>
                          <a:spcPts val="0"/>
                        </a:spcBef>
                        <a:spcAft>
                          <a:spcPts val="0"/>
                        </a:spcAft>
                        <a:buNone/>
                      </a:pPr>
                      <a:r>
                        <a:rPr lang="en-US"/>
                        <a:t>Recall</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0.706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83CB96"/>
                    </a:solidFill>
                  </a:tcPr>
                </a:tc>
                <a:tc>
                  <a:txBody>
                    <a:bodyPr/>
                    <a:lstStyle/>
                    <a:p>
                      <a:pPr indent="0" lvl="0" marL="0" rtl="0" algn="l">
                        <a:spcBef>
                          <a:spcPts val="0"/>
                        </a:spcBef>
                        <a:spcAft>
                          <a:spcPts val="0"/>
                        </a:spcAft>
                        <a:buNone/>
                      </a:pPr>
                      <a:r>
                        <a:rPr lang="en-US"/>
                        <a:t>0.030</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23825">
                <a:tc>
                  <a:txBody>
                    <a:bodyPr/>
                    <a:lstStyle/>
                    <a:p>
                      <a:pPr indent="0" lvl="0" marL="0" rtl="0" algn="l">
                        <a:spcBef>
                          <a:spcPts val="0"/>
                        </a:spcBef>
                        <a:spcAft>
                          <a:spcPts val="0"/>
                        </a:spcAft>
                        <a:buNone/>
                      </a:pPr>
                      <a:r>
                        <a:rPr lang="en-US"/>
                        <a:t>Precision</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0.036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8FBFC"/>
                    </a:solidFill>
                  </a:tcPr>
                </a:tc>
                <a:tc>
                  <a:txBody>
                    <a:bodyPr/>
                    <a:lstStyle/>
                    <a:p>
                      <a:pPr indent="0" lvl="0" marL="0" rtl="0" algn="l">
                        <a:spcBef>
                          <a:spcPts val="0"/>
                        </a:spcBef>
                        <a:spcAft>
                          <a:spcPts val="0"/>
                        </a:spcAft>
                        <a:buNone/>
                      </a:pPr>
                      <a:r>
                        <a:rPr lang="en-US"/>
                        <a:t>0.020</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76475">
                <a:tc>
                  <a:txBody>
                    <a:bodyPr/>
                    <a:lstStyle/>
                    <a:p>
                      <a:pPr indent="0" lvl="0" marL="0" rtl="0" algn="l">
                        <a:spcBef>
                          <a:spcPts val="0"/>
                        </a:spcBef>
                        <a:spcAft>
                          <a:spcPts val="0"/>
                        </a:spcAft>
                        <a:buNone/>
                      </a:pPr>
                      <a:r>
                        <a:rPr lang="en-US"/>
                        <a:t>Accuracy</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0.236</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c>
                  <a:txBody>
                    <a:bodyPr/>
                    <a:lstStyle/>
                    <a:p>
                      <a:pPr indent="0" lvl="0" marL="0" rtl="0" algn="l">
                        <a:spcBef>
                          <a:spcPts val="0"/>
                        </a:spcBef>
                        <a:spcAft>
                          <a:spcPts val="0"/>
                        </a:spcAft>
                        <a:buNone/>
                      </a:pPr>
                      <a:r>
                        <a:rPr lang="en-US"/>
                        <a:t>0.904</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71C487"/>
                    </a:solidFill>
                  </a:tcPr>
                </a:tc>
              </a:tr>
              <a:tr h="445825">
                <a:tc>
                  <a:txBody>
                    <a:bodyPr/>
                    <a:lstStyle/>
                    <a:p>
                      <a:pPr indent="0" lvl="0" marL="0" rtl="0" algn="l">
                        <a:spcBef>
                          <a:spcPts val="0"/>
                        </a:spcBef>
                        <a:spcAft>
                          <a:spcPts val="0"/>
                        </a:spcAft>
                        <a:buNone/>
                      </a:pPr>
                      <a:r>
                        <a:rPr lang="en-US"/>
                        <a:t>F1</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0.068</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EEF7F3"/>
                    </a:solidFill>
                  </a:tcPr>
                </a:tc>
                <a:tc>
                  <a:txBody>
                    <a:bodyPr/>
                    <a:lstStyle/>
                    <a:p>
                      <a:pPr indent="0" lvl="0" marL="0" rtl="0" algn="l">
                        <a:spcBef>
                          <a:spcPts val="0"/>
                        </a:spcBef>
                        <a:spcAft>
                          <a:spcPts val="0"/>
                        </a:spcAft>
                        <a:buNone/>
                      </a:pPr>
                      <a:r>
                        <a:rPr lang="en-US"/>
                        <a:t>0.024</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r h="420675">
                <a:tc>
                  <a:txBody>
                    <a:bodyPr/>
                    <a:lstStyle/>
                    <a:p>
                      <a:pPr indent="0" lvl="0" marL="0" rtl="0" algn="l">
                        <a:spcBef>
                          <a:spcPts val="0"/>
                        </a:spcBef>
                        <a:spcAft>
                          <a:spcPts val="0"/>
                        </a:spcAft>
                        <a:buNone/>
                      </a:pPr>
                      <a:r>
                        <a:rPr lang="en-US"/>
                        <a:t>F2</a:t>
                      </a:r>
                      <a:endParaRPr/>
                    </a:p>
                  </a:txBody>
                  <a:tcPr marT="91425" marB="91425" marR="91425" marL="91425">
                    <a:lnL cap="flat" cmpd="sng" w="6250">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t>0.149</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DCEFE3"/>
                    </a:solidFill>
                  </a:tcPr>
                </a:tc>
                <a:tc>
                  <a:txBody>
                    <a:bodyPr/>
                    <a:lstStyle/>
                    <a:p>
                      <a:pPr indent="0" lvl="0" marL="0" rtl="0" algn="l">
                        <a:spcBef>
                          <a:spcPts val="0"/>
                        </a:spcBef>
                        <a:spcAft>
                          <a:spcPts val="0"/>
                        </a:spcAft>
                        <a:buNone/>
                      </a:pPr>
                      <a:r>
                        <a:rPr lang="en-US"/>
                        <a:t>0.027</a:t>
                      </a:r>
                      <a:endParaRPr/>
                    </a:p>
                  </a:txBody>
                  <a:tcPr marT="91425" marB="91425" marR="91425" marL="914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solidFill>
                      <a:srgbClr val="FCFCFF"/>
                    </a:solidFill>
                  </a:tcPr>
                </a:tc>
              </a:tr>
            </a:tbl>
          </a:graphicData>
        </a:graphic>
      </p:graphicFrame>
      <p:sp>
        <p:nvSpPr>
          <p:cNvPr id="374" name="Google Shape;374;p34"/>
          <p:cNvSpPr txBox="1"/>
          <p:nvPr/>
        </p:nvSpPr>
        <p:spPr>
          <a:xfrm>
            <a:off x="838075" y="4640125"/>
            <a:ext cx="5104800" cy="4332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75" name="Google Shape;375;p34"/>
          <p:cNvSpPr txBox="1"/>
          <p:nvPr/>
        </p:nvSpPr>
        <p:spPr>
          <a:xfrm>
            <a:off x="6570025" y="4640125"/>
            <a:ext cx="4993200" cy="433200"/>
          </a:xfrm>
          <a:prstGeom prst="rect">
            <a:avLst/>
          </a:prstGeom>
          <a:no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5"/>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82" name="Google Shape;382;p35"/>
          <p:cNvSpPr txBox="1"/>
          <p:nvPr>
            <p:ph idx="1" type="body"/>
          </p:nvPr>
        </p:nvSpPr>
        <p:spPr>
          <a:xfrm>
            <a:off x="3969125" y="131632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What anomalies look like:</a:t>
            </a:r>
            <a:endParaRPr sz="1800">
              <a:solidFill>
                <a:srgbClr val="000000"/>
              </a:solidFill>
            </a:endParaRPr>
          </a:p>
        </p:txBody>
      </p:sp>
      <p:pic>
        <p:nvPicPr>
          <p:cNvPr id="383" name="Google Shape;383;p35"/>
          <p:cNvPicPr preferRelativeResize="0"/>
          <p:nvPr/>
        </p:nvPicPr>
        <p:blipFill>
          <a:blip r:embed="rId3">
            <a:alphaModFix/>
          </a:blip>
          <a:stretch>
            <a:fillRect/>
          </a:stretch>
        </p:blipFill>
        <p:spPr>
          <a:xfrm>
            <a:off x="2352450" y="1939127"/>
            <a:ext cx="8858252" cy="3815075"/>
          </a:xfrm>
          <a:prstGeom prst="rect">
            <a:avLst/>
          </a:prstGeom>
          <a:noFill/>
          <a:ln>
            <a:noFill/>
          </a:ln>
        </p:spPr>
      </p:pic>
      <p:sp>
        <p:nvSpPr>
          <p:cNvPr id="384" name="Google Shape;384;p35"/>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6"/>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391" name="Google Shape;391;p36"/>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392" name="Google Shape;392;p36"/>
          <p:cNvPicPr preferRelativeResize="0"/>
          <p:nvPr/>
        </p:nvPicPr>
        <p:blipFill>
          <a:blip r:embed="rId3">
            <a:alphaModFix/>
          </a:blip>
          <a:stretch>
            <a:fillRect/>
          </a:stretch>
        </p:blipFill>
        <p:spPr>
          <a:xfrm>
            <a:off x="2244100" y="1508775"/>
            <a:ext cx="8545924" cy="5162549"/>
          </a:xfrm>
          <a:prstGeom prst="rect">
            <a:avLst/>
          </a:prstGeom>
          <a:noFill/>
          <a:ln>
            <a:noFill/>
          </a:ln>
        </p:spPr>
      </p:pic>
      <p:sp>
        <p:nvSpPr>
          <p:cNvPr id="393" name="Google Shape;393;p36"/>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00" name="Google Shape;400;p37"/>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01" name="Google Shape;401;p37"/>
          <p:cNvPicPr preferRelativeResize="0"/>
          <p:nvPr/>
        </p:nvPicPr>
        <p:blipFill>
          <a:blip r:embed="rId3">
            <a:alphaModFix/>
          </a:blip>
          <a:stretch>
            <a:fillRect/>
          </a:stretch>
        </p:blipFill>
        <p:spPr>
          <a:xfrm>
            <a:off x="2272904" y="1654862"/>
            <a:ext cx="7646196" cy="4692575"/>
          </a:xfrm>
          <a:prstGeom prst="rect">
            <a:avLst/>
          </a:prstGeom>
          <a:noFill/>
          <a:ln>
            <a:noFill/>
          </a:ln>
        </p:spPr>
      </p:pic>
      <p:sp>
        <p:nvSpPr>
          <p:cNvPr id="402" name="Google Shape;402;p3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09" name="Google Shape;409;p38"/>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10" name="Google Shape;410;p38"/>
          <p:cNvPicPr preferRelativeResize="0"/>
          <p:nvPr/>
        </p:nvPicPr>
        <p:blipFill>
          <a:blip r:embed="rId3">
            <a:alphaModFix/>
          </a:blip>
          <a:stretch>
            <a:fillRect/>
          </a:stretch>
        </p:blipFill>
        <p:spPr>
          <a:xfrm>
            <a:off x="2381613" y="1552025"/>
            <a:ext cx="8114586" cy="4898326"/>
          </a:xfrm>
          <a:prstGeom prst="rect">
            <a:avLst/>
          </a:prstGeom>
          <a:noFill/>
          <a:ln>
            <a:noFill/>
          </a:ln>
        </p:spPr>
      </p:pic>
      <p:sp>
        <p:nvSpPr>
          <p:cNvPr id="411" name="Google Shape;411;p38"/>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838200" y="603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Anomaly Detection</a:t>
            </a:r>
            <a:endParaRPr>
              <a:latin typeface="Arial"/>
              <a:ea typeface="Arial"/>
              <a:cs typeface="Arial"/>
              <a:sym typeface="Arial"/>
            </a:endParaRPr>
          </a:p>
        </p:txBody>
      </p:sp>
      <p:sp>
        <p:nvSpPr>
          <p:cNvPr id="418" name="Google Shape;418;p39"/>
          <p:cNvSpPr txBox="1"/>
          <p:nvPr>
            <p:ph idx="1" type="body"/>
          </p:nvPr>
        </p:nvSpPr>
        <p:spPr>
          <a:xfrm>
            <a:off x="4472950" y="1032075"/>
            <a:ext cx="5436900" cy="62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000000"/>
                </a:solidFill>
              </a:rPr>
              <a:t>Our dataset looks like this:</a:t>
            </a:r>
            <a:endParaRPr sz="1800">
              <a:solidFill>
                <a:srgbClr val="000000"/>
              </a:solidFill>
            </a:endParaRPr>
          </a:p>
        </p:txBody>
      </p:sp>
      <p:pic>
        <p:nvPicPr>
          <p:cNvPr id="419" name="Google Shape;419;p39"/>
          <p:cNvPicPr preferRelativeResize="0"/>
          <p:nvPr/>
        </p:nvPicPr>
        <p:blipFill>
          <a:blip r:embed="rId3">
            <a:alphaModFix/>
          </a:blip>
          <a:stretch>
            <a:fillRect/>
          </a:stretch>
        </p:blipFill>
        <p:spPr>
          <a:xfrm>
            <a:off x="2089563" y="1654875"/>
            <a:ext cx="8012873" cy="4815000"/>
          </a:xfrm>
          <a:prstGeom prst="rect">
            <a:avLst/>
          </a:prstGeom>
          <a:noFill/>
          <a:ln>
            <a:noFill/>
          </a:ln>
        </p:spPr>
      </p:pic>
      <p:sp>
        <p:nvSpPr>
          <p:cNvPr id="420" name="Google Shape;420;p39"/>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Understanding the winning model</a:t>
            </a:r>
            <a:endParaRPr>
              <a:latin typeface="Arial"/>
              <a:ea typeface="Arial"/>
              <a:cs typeface="Arial"/>
              <a:sym typeface="Arial"/>
            </a:endParaRPr>
          </a:p>
        </p:txBody>
      </p:sp>
      <p:pic>
        <p:nvPicPr>
          <p:cNvPr id="427" name="Google Shape;427;p40"/>
          <p:cNvPicPr preferRelativeResize="0"/>
          <p:nvPr/>
        </p:nvPicPr>
        <p:blipFill rotWithShape="1">
          <a:blip r:embed="rId3">
            <a:alphaModFix/>
          </a:blip>
          <a:srcRect b="0" l="0" r="0" t="0"/>
          <a:stretch/>
        </p:blipFill>
        <p:spPr>
          <a:xfrm>
            <a:off x="2400438" y="1772375"/>
            <a:ext cx="8363550" cy="4284450"/>
          </a:xfrm>
          <a:prstGeom prst="rect">
            <a:avLst/>
          </a:prstGeom>
          <a:noFill/>
          <a:ln>
            <a:noFill/>
          </a:ln>
        </p:spPr>
      </p:pic>
      <p:sp>
        <p:nvSpPr>
          <p:cNvPr id="428" name="Google Shape;428;p40"/>
          <p:cNvSpPr/>
          <p:nvPr/>
        </p:nvSpPr>
        <p:spPr>
          <a:xfrm>
            <a:off x="3778732" y="1911425"/>
            <a:ext cx="1533600" cy="564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0"/>
          <p:cNvSpPr txBox="1"/>
          <p:nvPr>
            <p:ph idx="1" type="body"/>
          </p:nvPr>
        </p:nvSpPr>
        <p:spPr>
          <a:xfrm>
            <a:off x="1207788" y="1772375"/>
            <a:ext cx="22335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Visitors with </a:t>
            </a:r>
            <a:r>
              <a:rPr b="1" lang="en-US" sz="1400">
                <a:solidFill>
                  <a:srgbClr val="980000"/>
                </a:solidFill>
                <a:latin typeface="Arial"/>
                <a:ea typeface="Arial"/>
                <a:cs typeface="Arial"/>
                <a:sym typeface="Arial"/>
              </a:rPr>
              <a:t>High hits/timeonsite/pageviews </a:t>
            </a:r>
            <a:endParaRPr b="1" sz="1400">
              <a:solidFill>
                <a:srgbClr val="980000"/>
              </a:solidFill>
              <a:latin typeface="Arial"/>
              <a:ea typeface="Arial"/>
              <a:cs typeface="Arial"/>
              <a:sym typeface="Arial"/>
            </a:endParaRPr>
          </a:p>
        </p:txBody>
      </p:sp>
      <p:sp>
        <p:nvSpPr>
          <p:cNvPr id="430" name="Google Shape;430;p40"/>
          <p:cNvSpPr/>
          <p:nvPr/>
        </p:nvSpPr>
        <p:spPr>
          <a:xfrm>
            <a:off x="2774888" y="2476325"/>
            <a:ext cx="26085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0"/>
          <p:cNvSpPr txBox="1"/>
          <p:nvPr>
            <p:ph idx="1" type="body"/>
          </p:nvPr>
        </p:nvSpPr>
        <p:spPr>
          <a:xfrm>
            <a:off x="619199" y="2372650"/>
            <a:ext cx="21048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Visitors living in America</a:t>
            </a:r>
            <a:endParaRPr b="1" sz="1400">
              <a:solidFill>
                <a:srgbClr val="980000"/>
              </a:solidFill>
              <a:latin typeface="Arial"/>
              <a:ea typeface="Arial"/>
              <a:cs typeface="Arial"/>
              <a:sym typeface="Arial"/>
            </a:endParaRPr>
          </a:p>
        </p:txBody>
      </p:sp>
      <p:sp>
        <p:nvSpPr>
          <p:cNvPr id="432" name="Google Shape;432;p40"/>
          <p:cNvSpPr/>
          <p:nvPr/>
        </p:nvSpPr>
        <p:spPr>
          <a:xfrm>
            <a:off x="4684988" y="2937550"/>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0"/>
          <p:cNvSpPr txBox="1"/>
          <p:nvPr>
            <p:ph idx="1" type="body"/>
          </p:nvPr>
        </p:nvSpPr>
        <p:spPr>
          <a:xfrm>
            <a:off x="5909113" y="3057625"/>
            <a:ext cx="16941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Repeat Visitors</a:t>
            </a:r>
            <a:endParaRPr b="1" sz="1400">
              <a:solidFill>
                <a:srgbClr val="980000"/>
              </a:solidFill>
              <a:latin typeface="Arial"/>
              <a:ea typeface="Arial"/>
              <a:cs typeface="Arial"/>
              <a:sym typeface="Arial"/>
            </a:endParaRPr>
          </a:p>
        </p:txBody>
      </p:sp>
      <p:sp>
        <p:nvSpPr>
          <p:cNvPr id="434" name="Google Shape;434;p40"/>
          <p:cNvSpPr/>
          <p:nvPr/>
        </p:nvSpPr>
        <p:spPr>
          <a:xfrm>
            <a:off x="4755888" y="3318775"/>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0"/>
          <p:cNvSpPr/>
          <p:nvPr/>
        </p:nvSpPr>
        <p:spPr>
          <a:xfrm>
            <a:off x="4684988" y="3756500"/>
            <a:ext cx="6984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0"/>
          <p:cNvSpPr/>
          <p:nvPr/>
        </p:nvSpPr>
        <p:spPr>
          <a:xfrm>
            <a:off x="4168213" y="3940900"/>
            <a:ext cx="11871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
          <p:cNvSpPr/>
          <p:nvPr/>
        </p:nvSpPr>
        <p:spPr>
          <a:xfrm>
            <a:off x="2900563" y="3121975"/>
            <a:ext cx="23607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
          <p:cNvSpPr txBox="1"/>
          <p:nvPr>
            <p:ph idx="1" type="body"/>
          </p:nvPr>
        </p:nvSpPr>
        <p:spPr>
          <a:xfrm>
            <a:off x="884238" y="3331675"/>
            <a:ext cx="15924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Mac &amp; Desktop users</a:t>
            </a:r>
            <a:endParaRPr b="1" sz="1400">
              <a:solidFill>
                <a:srgbClr val="980000"/>
              </a:solidFill>
              <a:latin typeface="Arial"/>
              <a:ea typeface="Arial"/>
              <a:cs typeface="Arial"/>
              <a:sym typeface="Arial"/>
            </a:endParaRPr>
          </a:p>
        </p:txBody>
      </p:sp>
      <p:sp>
        <p:nvSpPr>
          <p:cNvPr id="439" name="Google Shape;439;p40"/>
          <p:cNvSpPr/>
          <p:nvPr/>
        </p:nvSpPr>
        <p:spPr>
          <a:xfrm>
            <a:off x="3441288" y="3611738"/>
            <a:ext cx="21048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0"/>
          <p:cNvSpPr/>
          <p:nvPr/>
        </p:nvSpPr>
        <p:spPr>
          <a:xfrm>
            <a:off x="3441288" y="3439225"/>
            <a:ext cx="2104800" cy="1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0"/>
          <p:cNvSpPr txBox="1"/>
          <p:nvPr>
            <p:ph idx="1" type="body"/>
          </p:nvPr>
        </p:nvSpPr>
        <p:spPr>
          <a:xfrm>
            <a:off x="6477138" y="4101875"/>
            <a:ext cx="1694100" cy="56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1400">
                <a:solidFill>
                  <a:srgbClr val="980000"/>
                </a:solidFill>
                <a:latin typeface="Arial"/>
                <a:ea typeface="Arial"/>
                <a:cs typeface="Arial"/>
                <a:sym typeface="Arial"/>
              </a:rPr>
              <a:t>Source = Direct</a:t>
            </a:r>
            <a:endParaRPr b="1" sz="1400">
              <a:solidFill>
                <a:srgbClr val="980000"/>
              </a:solidFill>
              <a:latin typeface="Arial"/>
              <a:ea typeface="Arial"/>
              <a:cs typeface="Arial"/>
              <a:sym typeface="Arial"/>
            </a:endParaRPr>
          </a:p>
        </p:txBody>
      </p:sp>
      <p:cxnSp>
        <p:nvCxnSpPr>
          <p:cNvPr id="442" name="Google Shape;442;p40"/>
          <p:cNvCxnSpPr/>
          <p:nvPr/>
        </p:nvCxnSpPr>
        <p:spPr>
          <a:xfrm rot="10800000">
            <a:off x="3406663" y="2196675"/>
            <a:ext cx="336300" cy="112200"/>
          </a:xfrm>
          <a:prstGeom prst="straightConnector1">
            <a:avLst/>
          </a:prstGeom>
          <a:noFill/>
          <a:ln cap="flat" cmpd="sng" w="9525">
            <a:solidFill>
              <a:srgbClr val="FF0000"/>
            </a:solidFill>
            <a:prstDash val="solid"/>
            <a:round/>
            <a:headEnd len="med" w="med" type="none"/>
            <a:tailEnd len="med" w="med" type="triangle"/>
          </a:ln>
        </p:spPr>
      </p:cxnSp>
      <p:cxnSp>
        <p:nvCxnSpPr>
          <p:cNvPr id="443" name="Google Shape;443;p40"/>
          <p:cNvCxnSpPr/>
          <p:nvPr/>
        </p:nvCxnSpPr>
        <p:spPr>
          <a:xfrm rot="10800000">
            <a:off x="2309763" y="2657375"/>
            <a:ext cx="750000" cy="22200"/>
          </a:xfrm>
          <a:prstGeom prst="straightConnector1">
            <a:avLst/>
          </a:prstGeom>
          <a:noFill/>
          <a:ln cap="flat" cmpd="sng" w="9525">
            <a:solidFill>
              <a:srgbClr val="FF0000"/>
            </a:solidFill>
            <a:prstDash val="solid"/>
            <a:round/>
            <a:headEnd len="med" w="med" type="none"/>
            <a:tailEnd len="med" w="med" type="triangle"/>
          </a:ln>
        </p:spPr>
      </p:cxnSp>
      <p:cxnSp>
        <p:nvCxnSpPr>
          <p:cNvPr id="444" name="Google Shape;444;p40"/>
          <p:cNvCxnSpPr/>
          <p:nvPr/>
        </p:nvCxnSpPr>
        <p:spPr>
          <a:xfrm flipH="1">
            <a:off x="2319963" y="3260575"/>
            <a:ext cx="739800" cy="214500"/>
          </a:xfrm>
          <a:prstGeom prst="straightConnector1">
            <a:avLst/>
          </a:prstGeom>
          <a:noFill/>
          <a:ln cap="flat" cmpd="sng" w="9525">
            <a:solidFill>
              <a:srgbClr val="FF0000"/>
            </a:solidFill>
            <a:prstDash val="solid"/>
            <a:round/>
            <a:headEnd len="med" w="med" type="none"/>
            <a:tailEnd len="med" w="med" type="triangle"/>
          </a:ln>
        </p:spPr>
      </p:cxnSp>
      <p:cxnSp>
        <p:nvCxnSpPr>
          <p:cNvPr id="445" name="Google Shape;445;p40"/>
          <p:cNvCxnSpPr/>
          <p:nvPr/>
        </p:nvCxnSpPr>
        <p:spPr>
          <a:xfrm>
            <a:off x="5383388" y="3018150"/>
            <a:ext cx="398400" cy="219900"/>
          </a:xfrm>
          <a:prstGeom prst="straightConnector1">
            <a:avLst/>
          </a:prstGeom>
          <a:noFill/>
          <a:ln cap="flat" cmpd="sng" w="9525">
            <a:solidFill>
              <a:srgbClr val="FF0000"/>
            </a:solidFill>
            <a:prstDash val="solid"/>
            <a:round/>
            <a:headEnd len="med" w="med" type="none"/>
            <a:tailEnd len="med" w="med" type="triangle"/>
          </a:ln>
        </p:spPr>
      </p:cxnSp>
      <p:cxnSp>
        <p:nvCxnSpPr>
          <p:cNvPr id="446" name="Google Shape;446;p40"/>
          <p:cNvCxnSpPr>
            <a:endCxn id="433" idx="1"/>
          </p:cNvCxnSpPr>
          <p:nvPr/>
        </p:nvCxnSpPr>
        <p:spPr>
          <a:xfrm>
            <a:off x="5454313" y="3314875"/>
            <a:ext cx="454800" cy="25200"/>
          </a:xfrm>
          <a:prstGeom prst="straightConnector1">
            <a:avLst/>
          </a:prstGeom>
          <a:noFill/>
          <a:ln cap="flat" cmpd="sng" w="9525">
            <a:solidFill>
              <a:srgbClr val="FF0000"/>
            </a:solidFill>
            <a:prstDash val="solid"/>
            <a:round/>
            <a:headEnd len="med" w="med" type="none"/>
            <a:tailEnd len="med" w="med" type="triangle"/>
          </a:ln>
        </p:spPr>
      </p:cxnSp>
      <p:cxnSp>
        <p:nvCxnSpPr>
          <p:cNvPr id="447" name="Google Shape;447;p40"/>
          <p:cNvCxnSpPr>
            <a:endCxn id="433" idx="1"/>
          </p:cNvCxnSpPr>
          <p:nvPr/>
        </p:nvCxnSpPr>
        <p:spPr>
          <a:xfrm flipH="1" rot="10800000">
            <a:off x="5355313" y="3340075"/>
            <a:ext cx="553800" cy="548100"/>
          </a:xfrm>
          <a:prstGeom prst="straightConnector1">
            <a:avLst/>
          </a:prstGeom>
          <a:noFill/>
          <a:ln cap="flat" cmpd="sng" w="9525">
            <a:solidFill>
              <a:srgbClr val="FF0000"/>
            </a:solidFill>
            <a:prstDash val="solid"/>
            <a:round/>
            <a:headEnd len="med" w="med" type="none"/>
            <a:tailEnd len="med" w="med" type="triangle"/>
          </a:ln>
        </p:spPr>
      </p:cxnSp>
      <p:cxnSp>
        <p:nvCxnSpPr>
          <p:cNvPr id="448" name="Google Shape;448;p40"/>
          <p:cNvCxnSpPr/>
          <p:nvPr/>
        </p:nvCxnSpPr>
        <p:spPr>
          <a:xfrm flipH="1" rot="10800000">
            <a:off x="5355313" y="3487938"/>
            <a:ext cx="553800" cy="548100"/>
          </a:xfrm>
          <a:prstGeom prst="straightConnector1">
            <a:avLst/>
          </a:prstGeom>
          <a:noFill/>
          <a:ln cap="flat" cmpd="sng" w="9525">
            <a:solidFill>
              <a:srgbClr val="FF0000"/>
            </a:solidFill>
            <a:prstDash val="solid"/>
            <a:round/>
            <a:headEnd len="med" w="med" type="none"/>
            <a:tailEnd len="med" w="med" type="triangle"/>
          </a:ln>
        </p:spPr>
      </p:cxnSp>
      <p:cxnSp>
        <p:nvCxnSpPr>
          <p:cNvPr id="449" name="Google Shape;449;p40"/>
          <p:cNvCxnSpPr>
            <a:stCxn id="440" idx="3"/>
            <a:endCxn id="441" idx="1"/>
          </p:cNvCxnSpPr>
          <p:nvPr/>
        </p:nvCxnSpPr>
        <p:spPr>
          <a:xfrm>
            <a:off x="5546088" y="3537625"/>
            <a:ext cx="931200" cy="846600"/>
          </a:xfrm>
          <a:prstGeom prst="straightConnector1">
            <a:avLst/>
          </a:prstGeom>
          <a:noFill/>
          <a:ln cap="flat" cmpd="sng" w="9525">
            <a:solidFill>
              <a:srgbClr val="FF0000"/>
            </a:solidFill>
            <a:prstDash val="solid"/>
            <a:round/>
            <a:headEnd len="med" w="med" type="none"/>
            <a:tailEnd len="med" w="med" type="triangle"/>
          </a:ln>
        </p:spPr>
      </p:cxnSp>
      <p:sp>
        <p:nvSpPr>
          <p:cNvPr id="450" name="Google Shape;450;p4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1" name="Google Shape;451;p40"/>
          <p:cNvSpPr txBox="1"/>
          <p:nvPr>
            <p:ph type="title"/>
          </p:nvPr>
        </p:nvSpPr>
        <p:spPr>
          <a:xfrm>
            <a:off x="2075575" y="5924075"/>
            <a:ext cx="8157900" cy="461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2000">
                <a:latin typeface="Arial"/>
                <a:ea typeface="Arial"/>
                <a:cs typeface="Arial"/>
                <a:sym typeface="Arial"/>
              </a:rPr>
              <a:t>Feature Importance </a:t>
            </a:r>
            <a:endParaRPr sz="2000">
              <a:latin typeface="Arial"/>
              <a:ea typeface="Arial"/>
              <a:cs typeface="Arial"/>
              <a:sym typeface="Arial"/>
            </a:endParaRPr>
          </a:p>
        </p:txBody>
      </p:sp>
      <p:cxnSp>
        <p:nvCxnSpPr>
          <p:cNvPr id="452" name="Google Shape;452;p40"/>
          <p:cNvCxnSpPr>
            <a:stCxn id="440" idx="1"/>
          </p:cNvCxnSpPr>
          <p:nvPr/>
        </p:nvCxnSpPr>
        <p:spPr>
          <a:xfrm flipH="1">
            <a:off x="2299488" y="3537625"/>
            <a:ext cx="1141800" cy="12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Error Analysis</a:t>
            </a:r>
            <a:endParaRPr>
              <a:latin typeface="Arial"/>
              <a:ea typeface="Arial"/>
              <a:cs typeface="Arial"/>
              <a:sym typeface="Arial"/>
            </a:endParaRPr>
          </a:p>
        </p:txBody>
      </p:sp>
      <p:sp>
        <p:nvSpPr>
          <p:cNvPr id="459" name="Google Shape;459;p41"/>
          <p:cNvSpPr txBox="1"/>
          <p:nvPr/>
        </p:nvSpPr>
        <p:spPr>
          <a:xfrm>
            <a:off x="601861" y="1588788"/>
            <a:ext cx="3457274" cy="4936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rPr>
              <a:t>False Positive</a:t>
            </a:r>
            <a:endParaRPr b="1" i="0" sz="1400" u="none" cap="none" strike="noStrike">
              <a:solidFill>
                <a:srgbClr val="000000"/>
              </a:solidFill>
            </a:endParaRPr>
          </a:p>
        </p:txBody>
      </p:sp>
      <p:sp>
        <p:nvSpPr>
          <p:cNvPr id="460" name="Google Shape;460;p41"/>
          <p:cNvSpPr txBox="1"/>
          <p:nvPr/>
        </p:nvSpPr>
        <p:spPr>
          <a:xfrm>
            <a:off x="4947151" y="1620238"/>
            <a:ext cx="4669860" cy="4936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rPr>
              <a:t>Query and look at hits level data</a:t>
            </a:r>
            <a:endParaRPr b="1" i="0" sz="1400" u="none" cap="none" strike="noStrike">
              <a:solidFill>
                <a:srgbClr val="000000"/>
              </a:solidFill>
            </a:endParaRPr>
          </a:p>
        </p:txBody>
      </p:sp>
      <p:graphicFrame>
        <p:nvGraphicFramePr>
          <p:cNvPr id="461" name="Google Shape;461;p41"/>
          <p:cNvGraphicFramePr/>
          <p:nvPr/>
        </p:nvGraphicFramePr>
        <p:xfrm>
          <a:off x="152721" y="2227296"/>
          <a:ext cx="3000000" cy="3000000"/>
        </p:xfrm>
        <a:graphic>
          <a:graphicData uri="http://schemas.openxmlformats.org/drawingml/2006/table">
            <a:tbl>
              <a:tblPr>
                <a:noFill/>
                <a:tableStyleId>{9EBF9CA1-A4BE-430A-BAA9-A3B5A5B3DF89}</a:tableStyleId>
              </a:tblPr>
              <a:tblGrid>
                <a:gridCol w="151275"/>
                <a:gridCol w="983250"/>
                <a:gridCol w="786600"/>
                <a:gridCol w="726100"/>
                <a:gridCol w="953000"/>
              </a:tblGrid>
              <a:tr h="368300">
                <a:tc>
                  <a:txBody>
                    <a:bodyPr/>
                    <a:lstStyle/>
                    <a:p>
                      <a:pPr indent="0" lvl="0" marL="0" marR="0" rtl="0" algn="ctr">
                        <a:lnSpc>
                          <a:spcPct val="100000"/>
                        </a:lnSpc>
                        <a:spcBef>
                          <a:spcPts val="0"/>
                        </a:spcBef>
                        <a:spcAft>
                          <a:spcPts val="0"/>
                        </a:spcAft>
                        <a:buNone/>
                      </a:pPr>
                      <a:r>
                        <a:t/>
                      </a:r>
                      <a:endParaRPr b="0" i="0" sz="1200" u="none" cap="none" strike="noStrike">
                        <a:solidFill>
                          <a:srgbClr val="000000"/>
                        </a:solidFill>
                        <a:latin typeface="Calibri"/>
                        <a:ea typeface="Calibri"/>
                        <a:cs typeface="Calibri"/>
                        <a:sym typeface="Calibri"/>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fullvisitorid</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date</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proba</a:t>
                      </a:r>
                      <a:endParaRPr b="0" i="0" sz="1200" u="none" cap="none" strike="noStrike">
                        <a:solidFill>
                          <a:srgbClr val="000000"/>
                        </a:solidFill>
                        <a:latin typeface="Calibri"/>
                        <a:ea typeface="Calibri"/>
                        <a:cs typeface="Calibri"/>
                        <a:sym typeface="Calibri"/>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transaction</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1</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6.23809E+18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6/14/2017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0.965155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5.15062E+18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0.957586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3</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9.14215E+17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6/15/2017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0.952014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7.31124E+18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0.951928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9.32835E+18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0.951882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4.51631E+18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0.951588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4.9456E+18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6/30/2017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0.95133</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9.09102E+18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0.947925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9</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1.66105E+18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6/29/2017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0.947576</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6.55601E+18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0.946455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6.73178E+18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6/16/2017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0.946358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7.17987E+18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6/14/2017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0.94582</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6.42367E+18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6/27/2017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0.945785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2.94264E+18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6/29/2017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0.944207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5.15992E+17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0.942765</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5.10551E+18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0.941714</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4.83574E+18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6/28/2017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0.935568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2.95928E+18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6/12/2017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0.934867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184150">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6.25303E+18</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6/23/2017</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0.934119</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Calibri"/>
                          <a:ea typeface="Calibri"/>
                          <a:cs typeface="Calibri"/>
                          <a:sym typeface="Calibri"/>
                        </a:rPr>
                        <a:t>0</a:t>
                      </a:r>
                      <a:endParaRPr/>
                    </a:p>
                  </a:txBody>
                  <a:tcPr marT="6350" marB="0" marR="6350" marL="63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pic>
        <p:nvPicPr>
          <p:cNvPr id="462" name="Google Shape;462;p41"/>
          <p:cNvPicPr preferRelativeResize="0"/>
          <p:nvPr/>
        </p:nvPicPr>
        <p:blipFill rotWithShape="1">
          <a:blip r:embed="rId3">
            <a:alphaModFix/>
          </a:blip>
          <a:srcRect b="0" l="0" r="0" t="0"/>
          <a:stretch/>
        </p:blipFill>
        <p:spPr>
          <a:xfrm>
            <a:off x="4470724" y="2082485"/>
            <a:ext cx="7568555" cy="3528976"/>
          </a:xfrm>
          <a:prstGeom prst="rect">
            <a:avLst/>
          </a:prstGeom>
          <a:noFill/>
          <a:ln>
            <a:noFill/>
          </a:ln>
        </p:spPr>
      </p:pic>
      <p:sp>
        <p:nvSpPr>
          <p:cNvPr id="463" name="Google Shape;463;p41"/>
          <p:cNvSpPr txBox="1"/>
          <p:nvPr/>
        </p:nvSpPr>
        <p:spPr>
          <a:xfrm>
            <a:off x="3937000" y="3715435"/>
            <a:ext cx="444500" cy="3993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47DBE"/>
                </a:solidFill>
                <a:latin typeface="Arial"/>
                <a:ea typeface="Arial"/>
                <a:cs typeface="Arial"/>
                <a:sym typeface="Arial"/>
              </a:rPr>
              <a:t>&gt; </a:t>
            </a:r>
            <a:endParaRPr b="1" i="0" sz="1400" u="none" cap="none" strike="noStrike">
              <a:solidFill>
                <a:srgbClr val="000000"/>
              </a:solidFill>
              <a:latin typeface="Arial"/>
              <a:ea typeface="Arial"/>
              <a:cs typeface="Arial"/>
              <a:sym typeface="Arial"/>
            </a:endParaRPr>
          </a:p>
        </p:txBody>
      </p:sp>
      <p:sp>
        <p:nvSpPr>
          <p:cNvPr id="464" name="Google Shape;464;p41"/>
          <p:cNvSpPr/>
          <p:nvPr/>
        </p:nvSpPr>
        <p:spPr>
          <a:xfrm>
            <a:off x="9252280" y="2662555"/>
            <a:ext cx="2634920" cy="380333"/>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1"/>
          <p:cNvSpPr/>
          <p:nvPr/>
        </p:nvSpPr>
        <p:spPr>
          <a:xfrm>
            <a:off x="9252280" y="3284189"/>
            <a:ext cx="2634920" cy="2327272"/>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1"/>
          <p:cNvSpPr txBox="1"/>
          <p:nvPr>
            <p:ph idx="1" type="body"/>
          </p:nvPr>
        </p:nvSpPr>
        <p:spPr>
          <a:xfrm>
            <a:off x="4762824" y="5826761"/>
            <a:ext cx="7124376" cy="66664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Session ended at checkout page &gt; </a:t>
            </a:r>
            <a:endParaRPr>
              <a:latin typeface="Arial"/>
              <a:ea typeface="Arial"/>
              <a:cs typeface="Arial"/>
              <a:sym typeface="Arial"/>
            </a:endParaRPr>
          </a:p>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Visitor probably having second thought at the cost?  </a:t>
            </a:r>
            <a:endParaRPr sz="2400">
              <a:solidFill>
                <a:srgbClr val="000000"/>
              </a:solidFill>
              <a:latin typeface="Arial"/>
              <a:ea typeface="Arial"/>
              <a:cs typeface="Arial"/>
              <a:sym typeface="Arial"/>
            </a:endParaRPr>
          </a:p>
        </p:txBody>
      </p:sp>
      <p:sp>
        <p:nvSpPr>
          <p:cNvPr id="467" name="Google Shape;467;p41"/>
          <p:cNvSpPr/>
          <p:nvPr/>
        </p:nvSpPr>
        <p:spPr>
          <a:xfrm flipH="1">
            <a:off x="4381500" y="5956560"/>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468" name="Google Shape;468;p41"/>
          <p:cNvSpPr/>
          <p:nvPr/>
        </p:nvSpPr>
        <p:spPr>
          <a:xfrm>
            <a:off x="152723" y="2782928"/>
            <a:ext cx="3689100" cy="18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3">
            <a:alphaModFix/>
          </a:blip>
          <a:srcRect b="0" l="0" r="0" t="0"/>
          <a:stretch/>
        </p:blipFill>
        <p:spPr>
          <a:xfrm>
            <a:off x="-144250" y="1090475"/>
            <a:ext cx="12049336" cy="6857999"/>
          </a:xfrm>
          <a:prstGeom prst="rect">
            <a:avLst/>
          </a:prstGeom>
          <a:noFill/>
          <a:ln>
            <a:noFill/>
          </a:ln>
        </p:spPr>
      </p:pic>
      <p:sp>
        <p:nvSpPr>
          <p:cNvPr id="107" name="Google Shape;107;p15"/>
          <p:cNvSpPr txBox="1"/>
          <p:nvPr/>
        </p:nvSpPr>
        <p:spPr>
          <a:xfrm>
            <a:off x="5980800" y="2593800"/>
            <a:ext cx="6211200" cy="4272600"/>
          </a:xfrm>
          <a:prstGeom prst="rect">
            <a:avLst/>
          </a:prstGeom>
          <a:solidFill>
            <a:srgbClr val="FED026"/>
          </a:solidFill>
          <a:ln>
            <a:noFill/>
          </a:ln>
        </p:spPr>
        <p:txBody>
          <a:bodyPr anchorCtr="0" anchor="t" bIns="45700" lIns="91425" spcFirstLastPara="1" rIns="91425" wrap="square" tIns="45700">
            <a:noAutofit/>
          </a:bodyPr>
          <a:lstStyle/>
          <a:p>
            <a:pPr indent="-266700" lvl="0" marL="342900" marR="0" rtl="0" algn="l">
              <a:lnSpc>
                <a:spcPct val="90000"/>
              </a:lnSpc>
              <a:spcBef>
                <a:spcPts val="0"/>
              </a:spcBef>
              <a:spcAft>
                <a:spcPts val="0"/>
              </a:spcAft>
              <a:buClr>
                <a:schemeClr val="dk1"/>
              </a:buClr>
              <a:buSzPts val="2400"/>
              <a:buChar char="•"/>
            </a:pPr>
            <a:r>
              <a:rPr i="0" lang="en-US" sz="2400" u="none" cap="none" strike="noStrike">
                <a:solidFill>
                  <a:schemeClr val="dk1"/>
                </a:solidFill>
              </a:rPr>
              <a:t>E-commerce</a:t>
            </a:r>
            <a:endParaRPr i="0" sz="2400" u="none" cap="none" strike="noStrike">
              <a:solidFill>
                <a:srgbClr val="000000"/>
              </a:solidFill>
            </a:endParaRPr>
          </a:p>
          <a:p>
            <a:pPr indent="-266700" lvl="0" marL="3429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Where you can get your Google Swags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Apparel</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Bags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Accessories</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Drinkware</a:t>
            </a:r>
            <a:endParaRPr i="0" sz="2400" u="none" cap="none" strike="noStrike">
              <a:solidFill>
                <a:srgbClr val="000000"/>
              </a:solidFill>
            </a:endParaRPr>
          </a:p>
          <a:p>
            <a:pPr indent="-266700" lvl="1" marL="8001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Notebook, stickers, etc.</a:t>
            </a:r>
            <a:endParaRPr i="0" sz="2400" u="none" cap="none" strike="noStrike">
              <a:solidFill>
                <a:srgbClr val="000000"/>
              </a:solidFill>
            </a:endParaRPr>
          </a:p>
          <a:p>
            <a:pPr indent="-266700" lvl="0" marL="3429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Two websites</a:t>
            </a:r>
            <a:endParaRPr sz="2400">
              <a:solidFill>
                <a:schemeClr val="dk1"/>
              </a:solidFill>
            </a:endParaRPr>
          </a:p>
          <a:p>
            <a:pPr indent="-381000" lvl="1" marL="9144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US</a:t>
            </a:r>
            <a:endParaRPr sz="2400">
              <a:solidFill>
                <a:schemeClr val="dk1"/>
              </a:solidFill>
            </a:endParaRPr>
          </a:p>
          <a:p>
            <a:pPr indent="-381000" lvl="1" marL="914400" marR="0" rtl="0" algn="l">
              <a:lnSpc>
                <a:spcPct val="90000"/>
              </a:lnSpc>
              <a:spcBef>
                <a:spcPts val="600"/>
              </a:spcBef>
              <a:spcAft>
                <a:spcPts val="0"/>
              </a:spcAft>
              <a:buClr>
                <a:schemeClr val="dk1"/>
              </a:buClr>
              <a:buSzPts val="2400"/>
              <a:buChar char="•"/>
            </a:pPr>
            <a:r>
              <a:rPr i="0" lang="en-US" sz="2400" u="none" cap="none" strike="noStrike">
                <a:solidFill>
                  <a:schemeClr val="dk1"/>
                </a:solidFill>
              </a:rPr>
              <a:t>International</a:t>
            </a:r>
            <a:endParaRPr i="0" sz="2400" u="none" cap="none" strike="noStrike">
              <a:solidFill>
                <a:srgbClr val="000000"/>
              </a:solidFill>
            </a:endParaRPr>
          </a:p>
          <a:p>
            <a:pPr indent="-114300" lvl="0" marL="342900" marR="0" rtl="0" algn="l">
              <a:lnSpc>
                <a:spcPct val="90000"/>
              </a:lnSpc>
              <a:spcBef>
                <a:spcPts val="600"/>
              </a:spcBef>
              <a:spcAft>
                <a:spcPts val="0"/>
              </a:spcAft>
              <a:buClr>
                <a:schemeClr val="dk1"/>
              </a:buClr>
              <a:buSzPts val="1800"/>
              <a:buFont typeface="Arial"/>
              <a:buNone/>
            </a:pPr>
            <a:r>
              <a:t/>
            </a:r>
            <a:endParaRPr i="0" sz="1800" u="none" cap="none" strike="noStrike">
              <a:solidFill>
                <a:schemeClr val="dk1"/>
              </a:solidFill>
            </a:endParaRPr>
          </a:p>
        </p:txBody>
      </p:sp>
      <p:sp>
        <p:nvSpPr>
          <p:cNvPr id="108" name="Google Shape;108;p15"/>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5"/>
          <p:cNvSpPr txBox="1"/>
          <p:nvPr>
            <p:ph idx="4294967295" type="title"/>
          </p:nvPr>
        </p:nvSpPr>
        <p:spPr>
          <a:xfrm>
            <a:off x="0" y="0"/>
            <a:ext cx="10435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About Google Merchandise Store</a:t>
            </a: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Error Analysis</a:t>
            </a:r>
            <a:endParaRPr>
              <a:latin typeface="Arial"/>
              <a:ea typeface="Arial"/>
              <a:cs typeface="Arial"/>
              <a:sym typeface="Arial"/>
            </a:endParaRPr>
          </a:p>
        </p:txBody>
      </p:sp>
      <p:sp>
        <p:nvSpPr>
          <p:cNvPr id="476" name="Google Shape;476;p42"/>
          <p:cNvSpPr txBox="1"/>
          <p:nvPr/>
        </p:nvSpPr>
        <p:spPr>
          <a:xfrm>
            <a:off x="838204" y="1766650"/>
            <a:ext cx="8891400" cy="49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n-US" sz="2000"/>
              <a:t>Looking at the hits level data from top 10 False Positive</a:t>
            </a:r>
            <a:endParaRPr b="1" i="0" sz="1400" u="none" cap="none" strike="noStrike">
              <a:latin typeface="Arial"/>
              <a:ea typeface="Arial"/>
              <a:cs typeface="Arial"/>
              <a:sym typeface="Arial"/>
            </a:endParaRPr>
          </a:p>
        </p:txBody>
      </p:sp>
      <p:sp>
        <p:nvSpPr>
          <p:cNvPr id="477" name="Google Shape;477;p42"/>
          <p:cNvSpPr txBox="1"/>
          <p:nvPr/>
        </p:nvSpPr>
        <p:spPr>
          <a:xfrm>
            <a:off x="1203475" y="2839050"/>
            <a:ext cx="8413500" cy="253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b="1" lang="en-US" sz="3600">
                <a:solidFill>
                  <a:srgbClr val="547DBE"/>
                </a:solidFill>
              </a:rPr>
              <a:t>5</a:t>
            </a:r>
            <a:r>
              <a:rPr b="1" lang="en-US" sz="3600">
                <a:solidFill>
                  <a:srgbClr val="547DBE"/>
                </a:solidFill>
              </a:rPr>
              <a:t> </a:t>
            </a:r>
            <a:r>
              <a:rPr b="1" lang="en-US" sz="2400">
                <a:solidFill>
                  <a:srgbClr val="547DBE"/>
                </a:solidFill>
              </a:rPr>
              <a:t>visitors - Session ended at check-out page</a:t>
            </a:r>
            <a:endParaRPr b="1" sz="2400">
              <a:solidFill>
                <a:srgbClr val="547DBE"/>
              </a:solidFill>
            </a:endParaRPr>
          </a:p>
          <a:p>
            <a:pPr indent="0" lvl="0" marL="0" marR="0" rtl="0" algn="l">
              <a:lnSpc>
                <a:spcPct val="100000"/>
              </a:lnSpc>
              <a:spcBef>
                <a:spcPts val="0"/>
              </a:spcBef>
              <a:spcAft>
                <a:spcPts val="0"/>
              </a:spcAft>
              <a:buClr>
                <a:srgbClr val="000000"/>
              </a:buClr>
              <a:buSzPts val="2000"/>
              <a:buFont typeface="Arial"/>
              <a:buNone/>
            </a:pPr>
            <a:r>
              <a:rPr b="1" lang="en-US" sz="3600">
                <a:solidFill>
                  <a:srgbClr val="547DBE"/>
                </a:solidFill>
              </a:rPr>
              <a:t>2 </a:t>
            </a:r>
            <a:r>
              <a:rPr b="1" lang="en-US" sz="2400">
                <a:solidFill>
                  <a:srgbClr val="547DBE"/>
                </a:solidFill>
              </a:rPr>
              <a:t>visitors - Made a purchase &gt; 7 days later</a:t>
            </a:r>
            <a:endParaRPr b="1" sz="2400">
              <a:solidFill>
                <a:srgbClr val="547DBE"/>
              </a:solidFill>
            </a:endParaRPr>
          </a:p>
          <a:p>
            <a:pPr indent="0" lvl="0" marL="0" rtl="0" algn="l">
              <a:spcBef>
                <a:spcPts val="0"/>
              </a:spcBef>
              <a:spcAft>
                <a:spcPts val="0"/>
              </a:spcAft>
              <a:buClr>
                <a:schemeClr val="dk1"/>
              </a:buClr>
              <a:buSzPts val="2000"/>
              <a:buFont typeface="Arial"/>
              <a:buNone/>
            </a:pPr>
            <a:r>
              <a:rPr b="1" lang="en-US" sz="3600">
                <a:solidFill>
                  <a:srgbClr val="547DBE"/>
                </a:solidFill>
              </a:rPr>
              <a:t>1 </a:t>
            </a:r>
            <a:r>
              <a:rPr b="1" lang="en-US" sz="2400">
                <a:solidFill>
                  <a:srgbClr val="547DBE"/>
                </a:solidFill>
              </a:rPr>
              <a:t>visitor - Session ended at sign-in page</a:t>
            </a:r>
            <a:endParaRPr b="1" sz="3600">
              <a:solidFill>
                <a:srgbClr val="547DBE"/>
              </a:solidFill>
            </a:endParaRPr>
          </a:p>
          <a:p>
            <a:pPr indent="0" lvl="0" marL="0" rtl="0" algn="l">
              <a:spcBef>
                <a:spcPts val="0"/>
              </a:spcBef>
              <a:spcAft>
                <a:spcPts val="0"/>
              </a:spcAft>
              <a:buClr>
                <a:schemeClr val="dk1"/>
              </a:buClr>
              <a:buSzPts val="2000"/>
              <a:buFont typeface="Arial"/>
              <a:buNone/>
            </a:pPr>
            <a:r>
              <a:rPr b="1" lang="en-US" sz="3600">
                <a:solidFill>
                  <a:srgbClr val="547DBE"/>
                </a:solidFill>
              </a:rPr>
              <a:t>2 </a:t>
            </a:r>
            <a:r>
              <a:rPr b="1" lang="en-US" sz="2400">
                <a:solidFill>
                  <a:srgbClr val="547DBE"/>
                </a:solidFill>
              </a:rPr>
              <a:t>visitor - Did not visit cart page</a:t>
            </a:r>
            <a:endParaRPr b="1" sz="2400">
              <a:solidFill>
                <a:srgbClr val="547DBE"/>
              </a:solidFill>
            </a:endParaRPr>
          </a:p>
          <a:p>
            <a:pPr indent="0" lvl="0" marL="0" rtl="0" algn="l">
              <a:spcBef>
                <a:spcPts val="0"/>
              </a:spcBef>
              <a:spcAft>
                <a:spcPts val="0"/>
              </a:spcAft>
              <a:buClr>
                <a:schemeClr val="dk1"/>
              </a:buClr>
              <a:buSzPts val="2000"/>
              <a:buFont typeface="Arial"/>
              <a:buNone/>
            </a:pPr>
            <a:r>
              <a:t/>
            </a:r>
            <a:endParaRPr b="1" i="0" sz="2400" u="none" cap="none" strike="noStrike">
              <a:solidFill>
                <a:srgbClr val="000000"/>
              </a:solidFill>
            </a:endParaRPr>
          </a:p>
        </p:txBody>
      </p:sp>
      <p:sp>
        <p:nvSpPr>
          <p:cNvPr id="478" name="Google Shape;478;p42"/>
          <p:cNvSpPr/>
          <p:nvPr/>
        </p:nvSpPr>
        <p:spPr>
          <a:xfrm>
            <a:off x="1203467" y="2839047"/>
            <a:ext cx="6918600" cy="178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txBox="1"/>
          <p:nvPr>
            <p:ph idx="1" type="body"/>
          </p:nvPr>
        </p:nvSpPr>
        <p:spPr>
          <a:xfrm>
            <a:off x="8863075" y="2935500"/>
            <a:ext cx="2861700" cy="1587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400">
                <a:solidFill>
                  <a:srgbClr val="000000"/>
                </a:solidFill>
                <a:latin typeface="Arial"/>
                <a:ea typeface="Arial"/>
                <a:cs typeface="Arial"/>
                <a:sym typeface="Arial"/>
              </a:rPr>
              <a:t>High intention to purchase</a:t>
            </a:r>
            <a:endParaRPr sz="2400">
              <a:solidFill>
                <a:srgbClr val="000000"/>
              </a:solidFill>
              <a:latin typeface="Arial"/>
              <a:ea typeface="Arial"/>
              <a:cs typeface="Arial"/>
              <a:sym typeface="Arial"/>
            </a:endParaRPr>
          </a:p>
        </p:txBody>
      </p:sp>
      <p:sp>
        <p:nvSpPr>
          <p:cNvPr id="480" name="Google Shape;480;p42"/>
          <p:cNvSpPr/>
          <p:nvPr/>
        </p:nvSpPr>
        <p:spPr>
          <a:xfrm flipH="1">
            <a:off x="8294575" y="3546310"/>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481" name="Google Shape;481;p42"/>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How can business use this model?</a:t>
            </a:r>
            <a:endParaRPr>
              <a:latin typeface="Arial"/>
              <a:ea typeface="Arial"/>
              <a:cs typeface="Arial"/>
              <a:sym typeface="Arial"/>
            </a:endParaRPr>
          </a:p>
        </p:txBody>
      </p:sp>
      <p:pic>
        <p:nvPicPr>
          <p:cNvPr descr="https://cdn.multichannelmerchant.com/wp-content/uploads/2018/07/digitalmarketing850.jpg" id="488" name="Google Shape;488;p43"/>
          <p:cNvPicPr preferRelativeResize="0"/>
          <p:nvPr/>
        </p:nvPicPr>
        <p:blipFill rotWithShape="1">
          <a:blip r:embed="rId3">
            <a:alphaModFix/>
          </a:blip>
          <a:srcRect b="0" l="0" r="0" t="0"/>
          <a:stretch/>
        </p:blipFill>
        <p:spPr>
          <a:xfrm>
            <a:off x="1108075" y="1870075"/>
            <a:ext cx="4746625" cy="2512919"/>
          </a:xfrm>
          <a:prstGeom prst="rect">
            <a:avLst/>
          </a:prstGeom>
          <a:noFill/>
          <a:ln>
            <a:noFill/>
          </a:ln>
        </p:spPr>
      </p:pic>
      <p:pic>
        <p:nvPicPr>
          <p:cNvPr descr="Image result for customer understanding e-commerce journey" id="489" name="Google Shape;489;p43"/>
          <p:cNvPicPr preferRelativeResize="0"/>
          <p:nvPr/>
        </p:nvPicPr>
        <p:blipFill rotWithShape="1">
          <a:blip r:embed="rId4">
            <a:alphaModFix/>
          </a:blip>
          <a:srcRect b="0" l="0" r="0" t="0"/>
          <a:stretch/>
        </p:blipFill>
        <p:spPr>
          <a:xfrm>
            <a:off x="7073900" y="2009774"/>
            <a:ext cx="3327400" cy="2079625"/>
          </a:xfrm>
          <a:prstGeom prst="rect">
            <a:avLst/>
          </a:prstGeom>
          <a:noFill/>
          <a:ln>
            <a:noFill/>
          </a:ln>
        </p:spPr>
      </p:pic>
      <p:sp>
        <p:nvSpPr>
          <p:cNvPr id="490" name="Google Shape;490;p43"/>
          <p:cNvSpPr txBox="1"/>
          <p:nvPr>
            <p:ph idx="1" type="body"/>
          </p:nvPr>
        </p:nvSpPr>
        <p:spPr>
          <a:xfrm>
            <a:off x="1811499" y="4759961"/>
            <a:ext cx="3339776" cy="66664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1600">
                <a:solidFill>
                  <a:srgbClr val="000000"/>
                </a:solidFill>
                <a:latin typeface="Arial"/>
                <a:ea typeface="Arial"/>
                <a:cs typeface="Arial"/>
                <a:sym typeface="Arial"/>
              </a:rPr>
              <a:t>Targeting for Digital Marketing</a:t>
            </a:r>
            <a:endParaRPr b="1" sz="1600">
              <a:solidFill>
                <a:srgbClr val="000000"/>
              </a:solidFill>
              <a:latin typeface="Arial"/>
              <a:ea typeface="Arial"/>
              <a:cs typeface="Arial"/>
              <a:sym typeface="Arial"/>
            </a:endParaRPr>
          </a:p>
          <a:p>
            <a:pPr indent="-330200" lvl="0" marL="457200" rtl="0" algn="ctr">
              <a:lnSpc>
                <a:spcPct val="90000"/>
              </a:lnSpc>
              <a:spcBef>
                <a:spcPts val="0"/>
              </a:spcBef>
              <a:spcAft>
                <a:spcPts val="0"/>
              </a:spcAft>
              <a:buClr>
                <a:srgbClr val="000000"/>
              </a:buClr>
              <a:buSzPts val="1600"/>
              <a:buChar char="•"/>
            </a:pPr>
            <a:r>
              <a:rPr lang="en-US" sz="1600">
                <a:solidFill>
                  <a:srgbClr val="000000"/>
                </a:solidFill>
                <a:latin typeface="Arial"/>
                <a:ea typeface="Arial"/>
                <a:cs typeface="Arial"/>
                <a:sym typeface="Arial"/>
              </a:rPr>
              <a:t>Only 6.3% of visitors have &gt; 10% likelihood to purchase</a:t>
            </a:r>
            <a:endParaRPr sz="1600">
              <a:solidFill>
                <a:srgbClr val="000000"/>
              </a:solidFill>
              <a:latin typeface="Arial"/>
              <a:ea typeface="Arial"/>
              <a:cs typeface="Arial"/>
              <a:sym typeface="Arial"/>
            </a:endParaRPr>
          </a:p>
        </p:txBody>
      </p:sp>
      <p:sp>
        <p:nvSpPr>
          <p:cNvPr id="491" name="Google Shape;491;p43"/>
          <p:cNvSpPr txBox="1"/>
          <p:nvPr/>
        </p:nvSpPr>
        <p:spPr>
          <a:xfrm>
            <a:off x="6943550" y="4601420"/>
            <a:ext cx="3695700" cy="96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lang="en-US" sz="1600"/>
              <a:t>Actionable data at customer level</a:t>
            </a:r>
            <a:endParaRPr b="1" sz="1600"/>
          </a:p>
          <a:p>
            <a:pPr indent="-330200" lvl="0" marL="457200" rtl="0" algn="ctr">
              <a:lnSpc>
                <a:spcPct val="90000"/>
              </a:lnSpc>
              <a:spcBef>
                <a:spcPts val="0"/>
              </a:spcBef>
              <a:spcAft>
                <a:spcPts val="0"/>
              </a:spcAft>
              <a:buClr>
                <a:schemeClr val="dk1"/>
              </a:buClr>
              <a:buSzPts val="1600"/>
              <a:buChar char="•"/>
            </a:pPr>
            <a:r>
              <a:rPr lang="en-US" sz="1600">
                <a:solidFill>
                  <a:schemeClr val="dk1"/>
                </a:solidFill>
              </a:rPr>
              <a:t>Specific marketing action for each individual</a:t>
            </a:r>
            <a:endParaRPr b="1" sz="1600"/>
          </a:p>
        </p:txBody>
      </p:sp>
      <p:sp>
        <p:nvSpPr>
          <p:cNvPr id="492" name="Google Shape;492;p43"/>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4"/>
          <p:cNvSpPr txBox="1"/>
          <p:nvPr/>
        </p:nvSpPr>
        <p:spPr>
          <a:xfrm>
            <a:off x="399501" y="3148025"/>
            <a:ext cx="5072700" cy="105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rgbClr val="757070"/>
                </a:solidFill>
              </a:rPr>
              <a:t>Q&amp;A</a:t>
            </a:r>
            <a:endParaRPr b="0" i="0" sz="3200" u="none" cap="none" strike="noStrike">
              <a:solidFill>
                <a:srgbClr val="757070"/>
              </a:solidFill>
              <a:latin typeface="Arial"/>
              <a:ea typeface="Arial"/>
              <a:cs typeface="Arial"/>
              <a:sym typeface="Arial"/>
            </a:endParaRPr>
          </a:p>
        </p:txBody>
      </p:sp>
      <p:pic>
        <p:nvPicPr>
          <p:cNvPr id="498" name="Google Shape;498;p44"/>
          <p:cNvPicPr preferRelativeResize="0"/>
          <p:nvPr/>
        </p:nvPicPr>
        <p:blipFill rotWithShape="1">
          <a:blip r:embed="rId3">
            <a:alphaModFix/>
          </a:blip>
          <a:srcRect b="0" l="34563" r="18488" t="0"/>
          <a:stretch/>
        </p:blipFill>
        <p:spPr>
          <a:xfrm>
            <a:off x="5878849" y="10"/>
            <a:ext cx="6313150" cy="6857997"/>
          </a:xfrm>
          <a:custGeom>
            <a:rect b="b" l="l" r="r" t="t"/>
            <a:pathLst>
              <a:path extrusionOk="0" h="6857997" w="6313150">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ln>
            <a:noFill/>
          </a:ln>
        </p:spPr>
      </p:pic>
      <p:sp>
        <p:nvSpPr>
          <p:cNvPr id="499" name="Google Shape;499;p44"/>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type="ctrTitle"/>
          </p:nvPr>
        </p:nvSpPr>
        <p:spPr>
          <a:xfrm>
            <a:off x="461675" y="68850"/>
            <a:ext cx="11570700" cy="238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400">
                <a:latin typeface="Arial"/>
                <a:ea typeface="Arial"/>
                <a:cs typeface="Arial"/>
                <a:sym typeface="Arial"/>
              </a:rPr>
              <a:t>Motivation: Booming E-commerce Market </a:t>
            </a:r>
            <a:endParaRPr sz="4400">
              <a:latin typeface="Arial"/>
              <a:ea typeface="Arial"/>
              <a:cs typeface="Arial"/>
              <a:sym typeface="Arial"/>
            </a:endParaRPr>
          </a:p>
          <a:p>
            <a:pPr indent="0" lvl="0" marL="0" rtl="0" algn="l">
              <a:spcBef>
                <a:spcPts val="0"/>
              </a:spcBef>
              <a:spcAft>
                <a:spcPts val="0"/>
              </a:spcAft>
              <a:buNone/>
            </a:pPr>
            <a:r>
              <a:t/>
            </a:r>
            <a:endParaRPr sz="4400">
              <a:latin typeface="Arial"/>
              <a:ea typeface="Arial"/>
              <a:cs typeface="Arial"/>
              <a:sym typeface="Arial"/>
            </a:endParaRPr>
          </a:p>
          <a:p>
            <a:pPr indent="0" lvl="0" marL="0" rtl="0" algn="l">
              <a:spcBef>
                <a:spcPts val="0"/>
              </a:spcBef>
              <a:spcAft>
                <a:spcPts val="0"/>
              </a:spcAft>
              <a:buNone/>
            </a:pPr>
            <a:r>
              <a:t/>
            </a:r>
            <a:endParaRPr sz="4400">
              <a:latin typeface="Arial"/>
              <a:ea typeface="Arial"/>
              <a:cs typeface="Arial"/>
              <a:sym typeface="Arial"/>
            </a:endParaRPr>
          </a:p>
        </p:txBody>
      </p:sp>
      <p:sp>
        <p:nvSpPr>
          <p:cNvPr id="116" name="Google Shape;116;p16"/>
          <p:cNvSpPr txBox="1"/>
          <p:nvPr>
            <p:ph idx="1" type="subTitle"/>
          </p:nvPr>
        </p:nvSpPr>
        <p:spPr>
          <a:xfrm>
            <a:off x="729075" y="1613846"/>
            <a:ext cx="10334100" cy="43761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ctr">
              <a:spcBef>
                <a:spcPts val="1000"/>
              </a:spcBef>
              <a:spcAft>
                <a:spcPts val="0"/>
              </a:spcAft>
              <a:buNone/>
            </a:pPr>
            <a:r>
              <a:t/>
            </a:r>
            <a:endParaRPr sz="1400"/>
          </a:p>
        </p:txBody>
      </p:sp>
      <p:sp>
        <p:nvSpPr>
          <p:cNvPr id="117" name="Google Shape;117;p16"/>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8" name="Google Shape;118;p16"/>
          <p:cNvPicPr preferRelativeResize="0"/>
          <p:nvPr/>
        </p:nvPicPr>
        <p:blipFill>
          <a:blip r:embed="rId3">
            <a:alphaModFix/>
          </a:blip>
          <a:stretch>
            <a:fillRect/>
          </a:stretch>
        </p:blipFill>
        <p:spPr>
          <a:xfrm>
            <a:off x="2110125" y="1334925"/>
            <a:ext cx="8097951" cy="4728800"/>
          </a:xfrm>
          <a:prstGeom prst="rect">
            <a:avLst/>
          </a:prstGeom>
          <a:noFill/>
          <a:ln>
            <a:noFill/>
          </a:ln>
        </p:spPr>
      </p:pic>
      <p:sp>
        <p:nvSpPr>
          <p:cNvPr id="119" name="Google Shape;119;p16"/>
          <p:cNvSpPr txBox="1"/>
          <p:nvPr/>
        </p:nvSpPr>
        <p:spPr>
          <a:xfrm>
            <a:off x="265275" y="6442975"/>
            <a:ext cx="10797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https://www.thinkwithgoogle.com/intl/en-apac/tools-resources/research-studies/e-conomy-sea-2018-southeast-asias-internet-economy-hits-inflection-point/</a:t>
            </a:r>
            <a:endParaRPr/>
          </a:p>
        </p:txBody>
      </p:sp>
      <p:sp>
        <p:nvSpPr>
          <p:cNvPr id="120" name="Google Shape;120;p16"/>
          <p:cNvSpPr txBox="1"/>
          <p:nvPr/>
        </p:nvSpPr>
        <p:spPr>
          <a:xfrm>
            <a:off x="2346325" y="5912238"/>
            <a:ext cx="9317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GMV: Gross Merchandise Value; CAGR: Compounded Annual Growth Rate.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729075" y="1613846"/>
            <a:ext cx="10334100" cy="4376100"/>
          </a:xfrm>
          <a:prstGeom prst="rect">
            <a:avLst/>
          </a:prstGeom>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ctr">
              <a:spcBef>
                <a:spcPts val="1000"/>
              </a:spcBef>
              <a:spcAft>
                <a:spcPts val="0"/>
              </a:spcAft>
              <a:buNone/>
            </a:pPr>
            <a:r>
              <a:t/>
            </a:r>
            <a:endParaRPr sz="1400"/>
          </a:p>
        </p:txBody>
      </p:sp>
      <p:sp>
        <p:nvSpPr>
          <p:cNvPr id="127" name="Google Shape;127;p17"/>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8" name="Google Shape;128;p17"/>
          <p:cNvPicPr preferRelativeResize="0"/>
          <p:nvPr/>
        </p:nvPicPr>
        <p:blipFill>
          <a:blip r:embed="rId3">
            <a:alphaModFix/>
          </a:blip>
          <a:stretch>
            <a:fillRect/>
          </a:stretch>
        </p:blipFill>
        <p:spPr>
          <a:xfrm>
            <a:off x="1596351" y="1446475"/>
            <a:ext cx="8599549" cy="3361900"/>
          </a:xfrm>
          <a:prstGeom prst="rect">
            <a:avLst/>
          </a:prstGeom>
          <a:noFill/>
          <a:ln>
            <a:noFill/>
          </a:ln>
        </p:spPr>
      </p:pic>
      <p:sp>
        <p:nvSpPr>
          <p:cNvPr id="129" name="Google Shape;129;p17"/>
          <p:cNvSpPr txBox="1"/>
          <p:nvPr/>
        </p:nvSpPr>
        <p:spPr>
          <a:xfrm>
            <a:off x="428625" y="6392000"/>
            <a:ext cx="59817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https://www.invespcro.com/blog/the-average-website-conversion-rate-by-industry/</a:t>
            </a:r>
            <a:endParaRPr>
              <a:latin typeface="Calibri"/>
              <a:ea typeface="Calibri"/>
              <a:cs typeface="Calibri"/>
              <a:sym typeface="Calibri"/>
            </a:endParaRPr>
          </a:p>
        </p:txBody>
      </p:sp>
      <p:sp>
        <p:nvSpPr>
          <p:cNvPr id="130" name="Google Shape;130;p17"/>
          <p:cNvSpPr txBox="1"/>
          <p:nvPr/>
        </p:nvSpPr>
        <p:spPr>
          <a:xfrm>
            <a:off x="1467925" y="4910950"/>
            <a:ext cx="11171700" cy="30375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400">
                <a:solidFill>
                  <a:schemeClr val="dk1"/>
                </a:solidFill>
                <a:highlight>
                  <a:srgbClr val="F6F6F9"/>
                </a:highlight>
              </a:rPr>
              <a:t>Average Ecommerce Conversion               2.86%</a:t>
            </a:r>
            <a:endParaRPr sz="2400">
              <a:solidFill>
                <a:schemeClr val="dk1"/>
              </a:solidFill>
              <a:highlight>
                <a:srgbClr val="F6F6F9"/>
              </a:highlight>
            </a:endParaRPr>
          </a:p>
          <a:p>
            <a:pPr indent="0" lvl="0" marL="0" marR="0" rtl="0" algn="l">
              <a:lnSpc>
                <a:spcPct val="100000"/>
              </a:lnSpc>
              <a:spcBef>
                <a:spcPts val="0"/>
              </a:spcBef>
              <a:spcAft>
                <a:spcPts val="0"/>
              </a:spcAft>
              <a:buNone/>
            </a:pPr>
            <a:r>
              <a:t/>
            </a:r>
            <a:endParaRPr sz="2400">
              <a:solidFill>
                <a:schemeClr val="dk1"/>
              </a:solidFill>
              <a:highlight>
                <a:srgbClr val="F6F6F9"/>
              </a:highlight>
            </a:endParaRPr>
          </a:p>
          <a:p>
            <a:pPr indent="0" lvl="0" marL="0" marR="0" rtl="0" algn="l">
              <a:lnSpc>
                <a:spcPct val="100000"/>
              </a:lnSpc>
              <a:spcBef>
                <a:spcPts val="0"/>
              </a:spcBef>
              <a:spcAft>
                <a:spcPts val="0"/>
              </a:spcAft>
              <a:buNone/>
            </a:pPr>
            <a:r>
              <a:rPr lang="en-US" sz="2400">
                <a:solidFill>
                  <a:schemeClr val="dk1"/>
                </a:solidFill>
                <a:highlight>
                  <a:srgbClr val="F6F6F9"/>
                </a:highlight>
              </a:rPr>
              <a:t>Co</a:t>
            </a:r>
            <a:r>
              <a:rPr lang="en-US" sz="2400">
                <a:solidFill>
                  <a:schemeClr val="dk1"/>
                </a:solidFill>
                <a:highlight>
                  <a:srgbClr val="F6F6F9"/>
                </a:highlight>
              </a:rPr>
              <a:t>nversion         Revenue </a:t>
            </a:r>
            <a:endParaRPr sz="2400">
              <a:solidFill>
                <a:schemeClr val="dk1"/>
              </a:solidFill>
              <a:highlight>
                <a:srgbClr val="F6F6F9"/>
              </a:highlight>
            </a:endParaRPr>
          </a:p>
        </p:txBody>
      </p:sp>
      <p:sp>
        <p:nvSpPr>
          <p:cNvPr id="131" name="Google Shape;131;p17"/>
          <p:cNvSpPr txBox="1"/>
          <p:nvPr>
            <p:ph type="ctrTitle"/>
          </p:nvPr>
        </p:nvSpPr>
        <p:spPr>
          <a:xfrm>
            <a:off x="310650" y="68850"/>
            <a:ext cx="11570700" cy="2387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Motivation: Conversion Rate vs High Revenues</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a:p>
            <a:pPr indent="0" lvl="0" marL="0" rtl="0" algn="l">
              <a:spcBef>
                <a:spcPts val="0"/>
              </a:spcBef>
              <a:spcAft>
                <a:spcPts val="0"/>
              </a:spcAft>
              <a:buNone/>
            </a:pPr>
            <a:r>
              <a:t/>
            </a:r>
            <a:endParaRPr sz="4200">
              <a:latin typeface="Arial"/>
              <a:ea typeface="Arial"/>
              <a:cs typeface="Arial"/>
              <a:sym typeface="Arial"/>
            </a:endParaRPr>
          </a:p>
        </p:txBody>
      </p:sp>
      <p:sp>
        <p:nvSpPr>
          <p:cNvPr id="132" name="Google Shape;132;p17"/>
          <p:cNvSpPr/>
          <p:nvPr/>
        </p:nvSpPr>
        <p:spPr>
          <a:xfrm>
            <a:off x="6321100" y="5040875"/>
            <a:ext cx="468900" cy="2784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3165200"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5550825"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287125" y="5770175"/>
            <a:ext cx="263700" cy="278400"/>
          </a:xfrm>
          <a:prstGeom prst="up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8"/>
          <p:cNvSpPr/>
          <p:nvPr/>
        </p:nvSpPr>
        <p:spPr>
          <a:xfrm>
            <a:off x="7652776" y="2637588"/>
            <a:ext cx="486600" cy="486600"/>
          </a:xfrm>
          <a:prstGeom prst="rightArrow">
            <a:avLst>
              <a:gd fmla="val 50000" name="adj1"/>
              <a:gd fmla="val 50000" name="adj2"/>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18"/>
          <p:cNvSpPr txBox="1"/>
          <p:nvPr/>
        </p:nvSpPr>
        <p:spPr>
          <a:xfrm>
            <a:off x="4631844" y="5322313"/>
            <a:ext cx="2367300" cy="459900"/>
          </a:xfrm>
          <a:prstGeom prst="rect">
            <a:avLst/>
          </a:prstGeom>
          <a:noFill/>
          <a:ln>
            <a:noFill/>
          </a:ln>
        </p:spPr>
        <p:txBody>
          <a:bodyPr anchorCtr="0" anchor="t" bIns="45700" lIns="91425" spcFirstLastPara="1" rIns="91425" wrap="square" tIns="45700">
            <a:noAutofit/>
          </a:bodyPr>
          <a:lstStyle/>
          <a:p>
            <a:pPr indent="0" lvl="0" marL="114300" marR="0" rtl="0" algn="ctr">
              <a:lnSpc>
                <a:spcPct val="8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Likelihood of Purchase in the next 7 days </a:t>
            </a:r>
            <a:endParaRPr b="0" i="0" sz="1500" u="none" cap="none" strike="noStrike">
              <a:solidFill>
                <a:srgbClr val="000000"/>
              </a:solidFill>
              <a:latin typeface="Arial"/>
              <a:ea typeface="Arial"/>
              <a:cs typeface="Arial"/>
              <a:sym typeface="Arial"/>
            </a:endParaRPr>
          </a:p>
        </p:txBody>
      </p:sp>
      <p:pic>
        <p:nvPicPr>
          <p:cNvPr id="142" name="Google Shape;142;p18"/>
          <p:cNvPicPr preferRelativeResize="0"/>
          <p:nvPr/>
        </p:nvPicPr>
        <p:blipFill rotWithShape="1">
          <a:blip r:embed="rId3">
            <a:alphaModFix/>
          </a:blip>
          <a:srcRect b="0" l="0" r="0" t="0"/>
          <a:stretch/>
        </p:blipFill>
        <p:spPr>
          <a:xfrm>
            <a:off x="5241963" y="3966565"/>
            <a:ext cx="1147052" cy="980812"/>
          </a:xfrm>
          <a:prstGeom prst="rect">
            <a:avLst/>
          </a:prstGeom>
          <a:noFill/>
          <a:ln>
            <a:noFill/>
          </a:ln>
        </p:spPr>
      </p:pic>
      <p:pic>
        <p:nvPicPr>
          <p:cNvPr id="143" name="Google Shape;143;p18"/>
          <p:cNvPicPr preferRelativeResize="0"/>
          <p:nvPr/>
        </p:nvPicPr>
        <p:blipFill rotWithShape="1">
          <a:blip r:embed="rId4">
            <a:alphaModFix/>
          </a:blip>
          <a:srcRect b="0" l="0" r="0" t="0"/>
          <a:stretch/>
        </p:blipFill>
        <p:spPr>
          <a:xfrm>
            <a:off x="1242933" y="3871152"/>
            <a:ext cx="1450606" cy="1171643"/>
          </a:xfrm>
          <a:prstGeom prst="rect">
            <a:avLst/>
          </a:prstGeom>
          <a:noFill/>
          <a:ln>
            <a:noFill/>
          </a:ln>
        </p:spPr>
      </p:pic>
      <p:sp>
        <p:nvSpPr>
          <p:cNvPr id="144" name="Google Shape;144;p18"/>
          <p:cNvSpPr txBox="1"/>
          <p:nvPr/>
        </p:nvSpPr>
        <p:spPr>
          <a:xfrm>
            <a:off x="628164" y="5322323"/>
            <a:ext cx="2367300" cy="459900"/>
          </a:xfrm>
          <a:prstGeom prst="rect">
            <a:avLst/>
          </a:prstGeom>
          <a:noFill/>
          <a:ln>
            <a:noFill/>
          </a:ln>
        </p:spPr>
        <p:txBody>
          <a:bodyPr anchorCtr="0" anchor="t" bIns="45700" lIns="91425" spcFirstLastPara="1" rIns="91425" wrap="square" tIns="45700">
            <a:noAutofit/>
          </a:bodyPr>
          <a:lstStyle/>
          <a:p>
            <a:pPr indent="0" lvl="0" marL="114300" marR="0" rtl="0" algn="ctr">
              <a:lnSpc>
                <a:spcPct val="90000"/>
              </a:lnSpc>
              <a:spcBef>
                <a:spcPts val="0"/>
              </a:spcBef>
              <a:spcAft>
                <a:spcPts val="0"/>
              </a:spcAft>
              <a:buClr>
                <a:srgbClr val="000000"/>
              </a:buClr>
              <a:buSzPts val="1500"/>
              <a:buFont typeface="Arial"/>
              <a:buNone/>
            </a:pPr>
            <a:r>
              <a:rPr b="0" i="0" lang="en-US" sz="1500" u="none" cap="none" strike="noStrike">
                <a:solidFill>
                  <a:schemeClr val="dk1"/>
                </a:solidFill>
                <a:latin typeface="Arial"/>
                <a:ea typeface="Arial"/>
                <a:cs typeface="Arial"/>
                <a:sym typeface="Arial"/>
              </a:rPr>
              <a:t>Clickstream Data</a:t>
            </a:r>
            <a:endParaRPr b="0" i="0" sz="1400" u="none" cap="none" strike="noStrike">
              <a:solidFill>
                <a:srgbClr val="000000"/>
              </a:solidFill>
              <a:latin typeface="Arial"/>
              <a:ea typeface="Arial"/>
              <a:cs typeface="Arial"/>
              <a:sym typeface="Arial"/>
            </a:endParaRPr>
          </a:p>
        </p:txBody>
      </p:sp>
      <p:sp>
        <p:nvSpPr>
          <p:cNvPr id="145" name="Google Shape;145;p18"/>
          <p:cNvSpPr txBox="1"/>
          <p:nvPr>
            <p:ph idx="1" type="body"/>
          </p:nvPr>
        </p:nvSpPr>
        <p:spPr>
          <a:xfrm>
            <a:off x="538725" y="1898125"/>
            <a:ext cx="3251100" cy="1693500"/>
          </a:xfrm>
          <a:prstGeom prst="rect">
            <a:avLst/>
          </a:prstGeom>
          <a:solidFill>
            <a:srgbClr val="71C487"/>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rPr b="1" lang="en-US" sz="2000">
                <a:latin typeface="Arial"/>
                <a:ea typeface="Arial"/>
                <a:cs typeface="Arial"/>
                <a:sym typeface="Arial"/>
              </a:rPr>
              <a:t>Experience</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rPr lang="en-US" sz="2000">
                <a:latin typeface="Arial"/>
                <a:ea typeface="Arial"/>
                <a:cs typeface="Arial"/>
                <a:sym typeface="Arial"/>
              </a:rPr>
              <a:t>Customers’ click stream data from Google Merchandise Store </a:t>
            </a:r>
            <a:endParaRPr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0" rtl="0" algn="ctr">
              <a:lnSpc>
                <a:spcPct val="90000"/>
              </a:lnSpc>
              <a:spcBef>
                <a:spcPts val="0"/>
              </a:spcBef>
              <a:spcAft>
                <a:spcPts val="0"/>
              </a:spcAft>
              <a:buClr>
                <a:schemeClr val="dk1"/>
              </a:buClr>
              <a:buSzPts val="2000"/>
              <a:buNone/>
            </a:pPr>
            <a:r>
              <a:t/>
            </a:r>
            <a:endParaRPr b="1" sz="2000">
              <a:latin typeface="Arial"/>
              <a:ea typeface="Arial"/>
              <a:cs typeface="Arial"/>
              <a:sym typeface="Arial"/>
            </a:endParaRPr>
          </a:p>
          <a:p>
            <a:pPr indent="0" lvl="0" marL="127000" rtl="0" algn="ctr">
              <a:lnSpc>
                <a:spcPct val="90000"/>
              </a:lnSpc>
              <a:spcBef>
                <a:spcPts val="1000"/>
              </a:spcBef>
              <a:spcAft>
                <a:spcPts val="0"/>
              </a:spcAft>
              <a:buClr>
                <a:schemeClr val="dk1"/>
              </a:buClr>
              <a:buSzPts val="2000"/>
              <a:buNone/>
            </a:pPr>
            <a:r>
              <a:t/>
            </a:r>
            <a:endParaRPr sz="2000">
              <a:latin typeface="Arial"/>
              <a:ea typeface="Arial"/>
              <a:cs typeface="Arial"/>
              <a:sym typeface="Arial"/>
            </a:endParaRPr>
          </a:p>
        </p:txBody>
      </p:sp>
      <p:sp>
        <p:nvSpPr>
          <p:cNvPr id="146" name="Google Shape;146;p18"/>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8"/>
          <p:cNvSpPr txBox="1"/>
          <p:nvPr/>
        </p:nvSpPr>
        <p:spPr>
          <a:xfrm>
            <a:off x="4801638" y="1929775"/>
            <a:ext cx="2500500" cy="1630200"/>
          </a:xfrm>
          <a:prstGeom prst="rect">
            <a:avLst/>
          </a:prstGeom>
          <a:solidFill>
            <a:srgbClr val="FF9900"/>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2000">
                <a:solidFill>
                  <a:schemeClr val="dk1"/>
                </a:solidFill>
              </a:rPr>
              <a:t>Task</a:t>
            </a:r>
            <a:endParaRPr b="1"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Predict Conversion in the next 7 days</a:t>
            </a:r>
            <a:endParaRPr sz="2000">
              <a:solidFill>
                <a:schemeClr val="dk1"/>
              </a:solidFill>
            </a:endParaRPr>
          </a:p>
        </p:txBody>
      </p:sp>
      <p:sp>
        <p:nvSpPr>
          <p:cNvPr id="148" name="Google Shape;148;p18"/>
          <p:cNvSpPr txBox="1"/>
          <p:nvPr/>
        </p:nvSpPr>
        <p:spPr>
          <a:xfrm>
            <a:off x="8313975" y="1964725"/>
            <a:ext cx="3000000" cy="15603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2000">
                <a:solidFill>
                  <a:schemeClr val="dk1"/>
                </a:solidFill>
              </a:rPr>
              <a:t>Performance Measure</a:t>
            </a:r>
            <a:endParaRPr b="1" sz="2000">
              <a:solidFill>
                <a:schemeClr val="dk1"/>
              </a:solidFill>
            </a:endParaRPr>
          </a:p>
          <a:p>
            <a:pPr indent="0" lvl="0" marL="0" rtl="0" algn="ctr">
              <a:lnSpc>
                <a:spcPct val="90000"/>
              </a:lnSpc>
              <a:spcBef>
                <a:spcPts val="0"/>
              </a:spcBef>
              <a:spcAft>
                <a:spcPts val="0"/>
              </a:spcAft>
              <a:buNone/>
            </a:pPr>
            <a:r>
              <a:t/>
            </a:r>
            <a:endParaRPr sz="2000">
              <a:solidFill>
                <a:schemeClr val="dk1"/>
              </a:solidFill>
            </a:endParaRPr>
          </a:p>
          <a:p>
            <a:pPr indent="0" lvl="0" marL="0" rtl="0" algn="ctr">
              <a:lnSpc>
                <a:spcPct val="90000"/>
              </a:lnSpc>
              <a:spcBef>
                <a:spcPts val="0"/>
              </a:spcBef>
              <a:spcAft>
                <a:spcPts val="0"/>
              </a:spcAft>
              <a:buNone/>
            </a:pPr>
            <a:r>
              <a:rPr lang="en-US" sz="2000">
                <a:solidFill>
                  <a:schemeClr val="dk1"/>
                </a:solidFill>
              </a:rPr>
              <a:t>F2 score, prioritizing Recall over Precision</a:t>
            </a:r>
            <a:endParaRPr sz="2000">
              <a:solidFill>
                <a:schemeClr val="dk1"/>
              </a:solidFill>
            </a:endParaRPr>
          </a:p>
          <a:p>
            <a:pPr indent="0" lvl="0" marL="127000" rtl="0" algn="ctr">
              <a:lnSpc>
                <a:spcPct val="90000"/>
              </a:lnSpc>
              <a:spcBef>
                <a:spcPts val="1000"/>
              </a:spcBef>
              <a:spcAft>
                <a:spcPts val="0"/>
              </a:spcAft>
              <a:buNone/>
            </a:pPr>
            <a:r>
              <a:t/>
            </a:r>
            <a:endParaRPr sz="2000">
              <a:solidFill>
                <a:schemeClr val="dk1"/>
              </a:solidFill>
            </a:endParaRPr>
          </a:p>
        </p:txBody>
      </p:sp>
      <p:sp>
        <p:nvSpPr>
          <p:cNvPr id="149" name="Google Shape;149;p18"/>
          <p:cNvSpPr/>
          <p:nvPr/>
        </p:nvSpPr>
        <p:spPr>
          <a:xfrm>
            <a:off x="4052438" y="2637588"/>
            <a:ext cx="486600" cy="486600"/>
          </a:xfrm>
          <a:prstGeom prst="rightArrow">
            <a:avLst>
              <a:gd fmla="val 50000" name="adj1"/>
              <a:gd fmla="val 50000" name="adj2"/>
            </a:avLst>
          </a:prstGeom>
          <a:solidFill>
            <a:srgbClr val="AEAB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8"/>
          <p:cNvSpPr txBox="1"/>
          <p:nvPr/>
        </p:nvSpPr>
        <p:spPr>
          <a:xfrm>
            <a:off x="8881350" y="5308969"/>
            <a:ext cx="30000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Performance Measure</a:t>
            </a:r>
            <a:endParaRPr/>
          </a:p>
        </p:txBody>
      </p:sp>
      <p:pic>
        <p:nvPicPr>
          <p:cNvPr descr="Image result for score Clip Art" id="151" name="Google Shape;151;p18"/>
          <p:cNvPicPr preferRelativeResize="0"/>
          <p:nvPr/>
        </p:nvPicPr>
        <p:blipFill>
          <a:blip r:embed="rId5">
            <a:alphaModFix/>
          </a:blip>
          <a:stretch>
            <a:fillRect/>
          </a:stretch>
        </p:blipFill>
        <p:spPr>
          <a:xfrm>
            <a:off x="9271150" y="4068300"/>
            <a:ext cx="1147050" cy="1078150"/>
          </a:xfrm>
          <a:prstGeom prst="rect">
            <a:avLst/>
          </a:prstGeom>
          <a:noFill/>
          <a:ln>
            <a:noFill/>
          </a:ln>
        </p:spPr>
      </p:pic>
      <p:sp>
        <p:nvSpPr>
          <p:cNvPr id="152" name="Google Shape;152;p18"/>
          <p:cNvSpPr txBox="1"/>
          <p:nvPr>
            <p:ph idx="4294967295" type="ctrTitle"/>
          </p:nvPr>
        </p:nvSpPr>
        <p:spPr>
          <a:xfrm>
            <a:off x="310650" y="68850"/>
            <a:ext cx="11570700" cy="2387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200">
                <a:latin typeface="Arial"/>
                <a:ea typeface="Arial"/>
                <a:cs typeface="Arial"/>
                <a:sym typeface="Arial"/>
              </a:rPr>
              <a:t>Machine Learning Problem</a:t>
            </a:r>
            <a:endParaRPr sz="42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sp>
        <p:nvSpPr>
          <p:cNvPr id="158" name="Google Shape;158;p19"/>
          <p:cNvSpPr/>
          <p:nvPr/>
        </p:nvSpPr>
        <p:spPr>
          <a:xfrm rot="10800000">
            <a:off x="780154" y="1884045"/>
            <a:ext cx="3275668" cy="2853308"/>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p:nvPr/>
        </p:nvSpPr>
        <p:spPr>
          <a:xfrm>
            <a:off x="4055822" y="3222529"/>
            <a:ext cx="3242952" cy="2828156"/>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 name="Google Shape;160;p19"/>
          <p:cNvSpPr txBox="1"/>
          <p:nvPr>
            <p:ph idx="1" type="body"/>
          </p:nvPr>
        </p:nvSpPr>
        <p:spPr>
          <a:xfrm>
            <a:off x="7502846" y="1579245"/>
            <a:ext cx="4524054" cy="4471440"/>
          </a:xfrm>
          <a:prstGeom prst="rect">
            <a:avLst/>
          </a:prstGeom>
          <a:noFill/>
          <a:ln>
            <a:noFill/>
          </a:ln>
        </p:spPr>
        <p:txBody>
          <a:bodyPr anchorCtr="0" anchor="ctr" bIns="45700" lIns="91425" spcFirstLastPara="1" rIns="91425" wrap="square" tIns="45700">
            <a:noAutofit/>
          </a:bodyPr>
          <a:lstStyle/>
          <a:p>
            <a:pPr indent="-215900" lvl="0" marL="228600" rtl="0" algn="l">
              <a:lnSpc>
                <a:spcPct val="90000"/>
              </a:lnSpc>
              <a:spcBef>
                <a:spcPts val="1000"/>
              </a:spcBef>
              <a:spcAft>
                <a:spcPts val="0"/>
              </a:spcAft>
              <a:buSzPts val="2200"/>
              <a:buChar char="•"/>
            </a:pPr>
            <a:r>
              <a:rPr lang="en-US" sz="2200">
                <a:latin typeface="Arial"/>
                <a:ea typeface="Arial"/>
                <a:cs typeface="Arial"/>
                <a:sym typeface="Arial"/>
              </a:rPr>
              <a:t>Extremely large and rich dataset</a:t>
            </a:r>
            <a:endParaRPr sz="2200">
              <a:latin typeface="Arial"/>
              <a:ea typeface="Arial"/>
              <a:cs typeface="Arial"/>
              <a:sym typeface="Arial"/>
            </a:endParaRPr>
          </a:p>
          <a:p>
            <a:pPr indent="-215900" lvl="1" marL="685800" rtl="0" algn="l">
              <a:lnSpc>
                <a:spcPct val="90000"/>
              </a:lnSpc>
              <a:spcBef>
                <a:spcPts val="500"/>
              </a:spcBef>
              <a:spcAft>
                <a:spcPts val="0"/>
              </a:spcAft>
              <a:buSzPts val="2200"/>
              <a:buChar char="•"/>
            </a:pPr>
            <a:r>
              <a:rPr lang="en-US" sz="2200">
                <a:latin typeface="Arial"/>
                <a:ea typeface="Arial"/>
                <a:cs typeface="Arial"/>
                <a:sym typeface="Arial"/>
              </a:rPr>
              <a:t>Data at the granularity of sessions, hits, and product level</a:t>
            </a:r>
            <a:endParaRPr sz="2200">
              <a:latin typeface="Arial"/>
              <a:ea typeface="Arial"/>
              <a:cs typeface="Arial"/>
              <a:sym typeface="Arial"/>
            </a:endParaRPr>
          </a:p>
          <a:p>
            <a:pPr indent="-215900" lvl="1" marL="685800" rtl="0" algn="l">
              <a:lnSpc>
                <a:spcPct val="90000"/>
              </a:lnSpc>
              <a:spcBef>
                <a:spcPts val="500"/>
              </a:spcBef>
              <a:spcAft>
                <a:spcPts val="0"/>
              </a:spcAft>
              <a:buClr>
                <a:schemeClr val="dk1"/>
              </a:buClr>
              <a:buSzPts val="2200"/>
              <a:buChar char="•"/>
            </a:pPr>
            <a:r>
              <a:rPr lang="en-US" sz="2200">
                <a:latin typeface="Arial"/>
                <a:ea typeface="Arial"/>
                <a:cs typeface="Arial"/>
                <a:sym typeface="Arial"/>
              </a:rPr>
              <a:t>338 Variables</a:t>
            </a:r>
            <a:endParaRPr sz="2200">
              <a:latin typeface="Arial"/>
              <a:ea typeface="Arial"/>
              <a:cs typeface="Arial"/>
              <a:sym typeface="Arial"/>
            </a:endParaRPr>
          </a:p>
          <a:p>
            <a:pPr indent="-76200" lvl="0" marL="228600" rtl="0" algn="l">
              <a:lnSpc>
                <a:spcPct val="90000"/>
              </a:lnSpc>
              <a:spcBef>
                <a:spcPts val="1000"/>
              </a:spcBef>
              <a:spcAft>
                <a:spcPts val="0"/>
              </a:spcAft>
              <a:buClr>
                <a:schemeClr val="dk1"/>
              </a:buClr>
              <a:buSzPts val="2400"/>
              <a:buNone/>
            </a:pPr>
            <a:r>
              <a:t/>
            </a:r>
            <a:endParaRPr sz="2200">
              <a:latin typeface="Arial"/>
              <a:ea typeface="Arial"/>
              <a:cs typeface="Arial"/>
              <a:sym typeface="Arial"/>
            </a:endParaRPr>
          </a:p>
        </p:txBody>
      </p:sp>
      <p:sp>
        <p:nvSpPr>
          <p:cNvPr id="161" name="Google Shape;161;p19"/>
          <p:cNvSpPr txBox="1"/>
          <p:nvPr/>
        </p:nvSpPr>
        <p:spPr>
          <a:xfrm>
            <a:off x="680728" y="575516"/>
            <a:ext cx="10731000" cy="134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Calibri"/>
              <a:buNone/>
            </a:pPr>
            <a:r>
              <a:rPr i="0" lang="en-US" sz="3600" u="none" cap="none" strike="noStrike">
                <a:solidFill>
                  <a:schemeClr val="dk1"/>
                </a:solidFill>
              </a:rPr>
              <a:t>Dataset Source: Google Bigquery Public Data</a:t>
            </a:r>
            <a:endParaRPr i="0" sz="1400" u="none" cap="none" strike="noStrike">
              <a:solidFill>
                <a:srgbClr val="000000"/>
              </a:solidFill>
            </a:endParaRPr>
          </a:p>
        </p:txBody>
      </p:sp>
      <p:sp>
        <p:nvSpPr>
          <p:cNvPr id="162" name="Google Shape;162;p19"/>
          <p:cNvSpPr/>
          <p:nvPr/>
        </p:nvSpPr>
        <p:spPr>
          <a:xfrm>
            <a:off x="0" y="6786183"/>
            <a:ext cx="12192000" cy="80206"/>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3" name="Google Shape;163;p19"/>
          <p:cNvPicPr preferRelativeResize="0"/>
          <p:nvPr/>
        </p:nvPicPr>
        <p:blipFill rotWithShape="1">
          <a:blip r:embed="rId3">
            <a:alphaModFix/>
          </a:blip>
          <a:srcRect b="0" l="0" r="0" t="0"/>
          <a:stretch/>
        </p:blipFill>
        <p:spPr>
          <a:xfrm>
            <a:off x="1250225" y="2370500"/>
            <a:ext cx="5674023" cy="3221000"/>
          </a:xfrm>
          <a:prstGeom prst="rect">
            <a:avLst/>
          </a:prstGeom>
          <a:noFill/>
          <a:ln>
            <a:noFill/>
          </a:ln>
        </p:spPr>
      </p:pic>
      <p:sp>
        <p:nvSpPr>
          <p:cNvPr id="164" name="Google Shape;164;p19"/>
          <p:cNvSpPr/>
          <p:nvPr/>
        </p:nvSpPr>
        <p:spPr>
          <a:xfrm>
            <a:off x="3072460" y="2787799"/>
            <a:ext cx="3642770" cy="250041"/>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p:nvPr/>
        </p:nvSpPr>
        <p:spPr>
          <a:xfrm>
            <a:off x="1829844" y="2380335"/>
            <a:ext cx="933676" cy="200305"/>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txBox="1"/>
          <p:nvPr/>
        </p:nvSpPr>
        <p:spPr>
          <a:xfrm>
            <a:off x="2735022" y="2243140"/>
            <a:ext cx="2476200" cy="675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i="0" lang="en-US" sz="1400" u="none" cap="none" strike="noStrike">
                <a:solidFill>
                  <a:srgbClr val="FF0000"/>
                </a:solidFill>
              </a:rPr>
              <a:t>Time-partition</a:t>
            </a:r>
            <a:endParaRPr i="0" sz="1600" u="none" cap="none" strike="noStrike">
              <a:solidFill>
                <a:srgbClr val="FF0000"/>
              </a:solidFill>
            </a:endParaRPr>
          </a:p>
          <a:p>
            <a:pPr indent="0" lvl="0" marL="152400" marR="0" rtl="0" algn="l">
              <a:lnSpc>
                <a:spcPct val="90000"/>
              </a:lnSpc>
              <a:spcBef>
                <a:spcPts val="1000"/>
              </a:spcBef>
              <a:spcAft>
                <a:spcPts val="0"/>
              </a:spcAft>
              <a:buClr>
                <a:schemeClr val="dk1"/>
              </a:buClr>
              <a:buSzPts val="2400"/>
              <a:buFont typeface="Arial"/>
              <a:buNone/>
            </a:pPr>
            <a:r>
              <a:t/>
            </a:r>
            <a:endParaRPr i="0" sz="1400" u="none" cap="none" strike="noStrike">
              <a:solidFill>
                <a:srgbClr val="FF0000"/>
              </a:solidFill>
            </a:endParaRPr>
          </a:p>
        </p:txBody>
      </p:sp>
      <p:sp>
        <p:nvSpPr>
          <p:cNvPr id="167" name="Google Shape;167;p19"/>
          <p:cNvSpPr txBox="1"/>
          <p:nvPr/>
        </p:nvSpPr>
        <p:spPr>
          <a:xfrm>
            <a:off x="3880834" y="2869558"/>
            <a:ext cx="2476200" cy="675000"/>
          </a:xfrm>
          <a:prstGeom prst="rect">
            <a:avLst/>
          </a:prstGeom>
          <a:noFill/>
          <a:ln>
            <a:noFill/>
          </a:ln>
        </p:spPr>
        <p:txBody>
          <a:bodyPr anchorCtr="0" anchor="ctr" bIns="45700" lIns="91425" spcFirstLastPara="1" rIns="91425" wrap="square" tIns="45700">
            <a:noAutofit/>
          </a:bodyPr>
          <a:lstStyle/>
          <a:p>
            <a:pPr indent="0" lvl="0" marL="152400" marR="0" rtl="0" algn="l">
              <a:lnSpc>
                <a:spcPct val="90000"/>
              </a:lnSpc>
              <a:spcBef>
                <a:spcPts val="1000"/>
              </a:spcBef>
              <a:spcAft>
                <a:spcPts val="0"/>
              </a:spcAft>
              <a:buClr>
                <a:schemeClr val="dk1"/>
              </a:buClr>
              <a:buSzPts val="2400"/>
              <a:buFont typeface="Arial"/>
              <a:buNone/>
            </a:pPr>
            <a:r>
              <a:rPr i="0" lang="en-US" sz="1400" u="none" cap="none" strike="noStrike">
                <a:solidFill>
                  <a:srgbClr val="FF0000"/>
                </a:solidFill>
              </a:rPr>
              <a:t>Nested fields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066800" y="3344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Getting into the mind of consumers</a:t>
            </a:r>
            <a:endParaRPr>
              <a:latin typeface="Arial"/>
              <a:ea typeface="Arial"/>
              <a:cs typeface="Arial"/>
              <a:sym typeface="Arial"/>
            </a:endParaRPr>
          </a:p>
        </p:txBody>
      </p:sp>
      <p:pic>
        <p:nvPicPr>
          <p:cNvPr id="174" name="Google Shape;174;p20"/>
          <p:cNvPicPr preferRelativeResize="0"/>
          <p:nvPr/>
        </p:nvPicPr>
        <p:blipFill rotWithShape="1">
          <a:blip r:embed="rId3">
            <a:alphaModFix/>
          </a:blip>
          <a:srcRect b="0" l="0" r="0" t="0"/>
          <a:stretch/>
        </p:blipFill>
        <p:spPr>
          <a:xfrm>
            <a:off x="3813725" y="2128869"/>
            <a:ext cx="4717676" cy="2964269"/>
          </a:xfrm>
          <a:prstGeom prst="rect">
            <a:avLst/>
          </a:prstGeom>
          <a:noFill/>
          <a:ln>
            <a:noFill/>
          </a:ln>
        </p:spPr>
      </p:pic>
      <p:sp>
        <p:nvSpPr>
          <p:cNvPr id="175" name="Google Shape;175;p20"/>
          <p:cNvSpPr txBox="1"/>
          <p:nvPr>
            <p:ph idx="1" type="body"/>
          </p:nvPr>
        </p:nvSpPr>
        <p:spPr>
          <a:xfrm>
            <a:off x="3660600" y="5276575"/>
            <a:ext cx="4870800" cy="675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sz="1800">
                <a:solidFill>
                  <a:srgbClr val="000000"/>
                </a:solidFill>
                <a:latin typeface="Arial"/>
                <a:ea typeface="Arial"/>
                <a:cs typeface="Arial"/>
                <a:sym typeface="Arial"/>
              </a:rPr>
              <a:t>Feature Engineering: </a:t>
            </a:r>
            <a:endParaRPr b="1" sz="1800">
              <a:solidFill>
                <a:srgbClr val="000000"/>
              </a:solidFill>
              <a:latin typeface="Arial"/>
              <a:ea typeface="Arial"/>
              <a:cs typeface="Arial"/>
              <a:sym typeface="Arial"/>
            </a:endParaRPr>
          </a:p>
          <a:p>
            <a:pPr indent="0" lvl="0" marL="0" rtl="0" algn="ctr">
              <a:lnSpc>
                <a:spcPct val="90000"/>
              </a:lnSpc>
              <a:spcBef>
                <a:spcPts val="0"/>
              </a:spcBef>
              <a:spcAft>
                <a:spcPts val="0"/>
              </a:spcAft>
              <a:buSzPts val="1800"/>
              <a:buNone/>
            </a:pPr>
            <a:r>
              <a:rPr lang="en-US" sz="1800">
                <a:solidFill>
                  <a:srgbClr val="000000"/>
                </a:solidFill>
                <a:latin typeface="Arial"/>
                <a:ea typeface="Arial"/>
                <a:cs typeface="Arial"/>
                <a:sym typeface="Arial"/>
              </a:rPr>
              <a:t>What would make people buy?</a:t>
            </a:r>
            <a:endParaRPr sz="1800">
              <a:solidFill>
                <a:srgbClr val="000000"/>
              </a:solidFill>
              <a:latin typeface="Arial"/>
              <a:ea typeface="Arial"/>
              <a:cs typeface="Arial"/>
              <a:sym typeface="Arial"/>
            </a:endParaRPr>
          </a:p>
        </p:txBody>
      </p:sp>
      <p:sp>
        <p:nvSpPr>
          <p:cNvPr id="176" name="Google Shape;176;p20"/>
          <p:cNvSpPr txBox="1"/>
          <p:nvPr/>
        </p:nvSpPr>
        <p:spPr>
          <a:xfrm>
            <a:off x="6098777" y="2644650"/>
            <a:ext cx="1187400" cy="675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i="0" lang="en-US" sz="2400" u="none" cap="none" strike="noStrike">
                <a:solidFill>
                  <a:srgbClr val="000000"/>
                </a:solidFill>
                <a:latin typeface="Calibri"/>
                <a:ea typeface="Calibri"/>
                <a:cs typeface="Calibri"/>
                <a:sym typeface="Calibri"/>
              </a:rPr>
              <a:t>???</a:t>
            </a:r>
            <a:endParaRPr sz="2400"/>
          </a:p>
        </p:txBody>
      </p:sp>
      <p:sp>
        <p:nvSpPr>
          <p:cNvPr id="177" name="Google Shape;177;p20"/>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38200" y="603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latin typeface="Arial"/>
                <a:ea typeface="Arial"/>
                <a:cs typeface="Arial"/>
                <a:sym typeface="Arial"/>
              </a:rPr>
              <a:t>Refining the Analytical Question</a:t>
            </a:r>
            <a:endParaRPr>
              <a:latin typeface="Arial"/>
              <a:ea typeface="Arial"/>
              <a:cs typeface="Arial"/>
              <a:sym typeface="Arial"/>
            </a:endParaRPr>
          </a:p>
        </p:txBody>
      </p:sp>
      <p:sp>
        <p:nvSpPr>
          <p:cNvPr id="184" name="Google Shape;184;p21"/>
          <p:cNvSpPr txBox="1"/>
          <p:nvPr>
            <p:ph idx="1" type="body"/>
          </p:nvPr>
        </p:nvSpPr>
        <p:spPr>
          <a:xfrm>
            <a:off x="828425" y="1386025"/>
            <a:ext cx="117480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1: </a:t>
            </a:r>
            <a:r>
              <a:rPr lang="en-US" sz="1800">
                <a:solidFill>
                  <a:srgbClr val="000000"/>
                </a:solidFill>
                <a:latin typeface="Arial"/>
                <a:ea typeface="Arial"/>
                <a:cs typeface="Arial"/>
                <a:sym typeface="Arial"/>
              </a:rPr>
              <a:t>Predicting conversion in time period A using data from time period B</a:t>
            </a:r>
            <a:endParaRPr sz="1800">
              <a:solidFill>
                <a:srgbClr val="000000"/>
              </a:solidFill>
              <a:latin typeface="Arial"/>
              <a:ea typeface="Arial"/>
              <a:cs typeface="Arial"/>
              <a:sym typeface="Arial"/>
            </a:endParaRPr>
          </a:p>
        </p:txBody>
      </p:sp>
      <p:sp>
        <p:nvSpPr>
          <p:cNvPr id="185" name="Google Shape;185;p21"/>
          <p:cNvSpPr/>
          <p:nvPr/>
        </p:nvSpPr>
        <p:spPr>
          <a:xfrm flipH="1">
            <a:off x="6553197" y="2417050"/>
            <a:ext cx="18846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86" name="Google Shape;186;p21"/>
          <p:cNvSpPr/>
          <p:nvPr/>
        </p:nvSpPr>
        <p:spPr>
          <a:xfrm flipH="1">
            <a:off x="4668593" y="2417050"/>
            <a:ext cx="18846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87" name="Google Shape;187;p21"/>
          <p:cNvSpPr txBox="1"/>
          <p:nvPr>
            <p:ph idx="1" type="body"/>
          </p:nvPr>
        </p:nvSpPr>
        <p:spPr>
          <a:xfrm>
            <a:off x="828476" y="2649900"/>
            <a:ext cx="117480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2: </a:t>
            </a:r>
            <a:r>
              <a:rPr lang="en-US" sz="1800">
                <a:solidFill>
                  <a:srgbClr val="000000"/>
                </a:solidFill>
                <a:latin typeface="Arial"/>
                <a:ea typeface="Arial"/>
                <a:cs typeface="Arial"/>
                <a:sym typeface="Arial"/>
              </a:rPr>
              <a:t>Predicting conversion from time period A using data from time period A</a:t>
            </a:r>
            <a:endParaRPr sz="1800">
              <a:solidFill>
                <a:srgbClr val="000000"/>
              </a:solidFill>
              <a:latin typeface="Arial"/>
              <a:ea typeface="Arial"/>
              <a:cs typeface="Arial"/>
              <a:sym typeface="Arial"/>
            </a:endParaRPr>
          </a:p>
        </p:txBody>
      </p:sp>
      <p:sp>
        <p:nvSpPr>
          <p:cNvPr id="188" name="Google Shape;188;p21"/>
          <p:cNvSpPr txBox="1"/>
          <p:nvPr>
            <p:ph idx="1" type="body"/>
          </p:nvPr>
        </p:nvSpPr>
        <p:spPr>
          <a:xfrm>
            <a:off x="815025" y="4461975"/>
            <a:ext cx="11425800" cy="698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solidFill>
                  <a:srgbClr val="000000"/>
                </a:solidFill>
                <a:latin typeface="Arial"/>
                <a:ea typeface="Arial"/>
                <a:cs typeface="Arial"/>
                <a:sym typeface="Arial"/>
              </a:rPr>
              <a:t>Analytics Question 3: </a:t>
            </a:r>
            <a:r>
              <a:rPr lang="en-US" sz="1800">
                <a:solidFill>
                  <a:srgbClr val="000000"/>
                </a:solidFill>
                <a:latin typeface="Arial"/>
                <a:ea typeface="Arial"/>
                <a:cs typeface="Arial"/>
                <a:sym typeface="Arial"/>
              </a:rPr>
              <a:t>Predicting future conversion from customers using customers’ past data</a:t>
            </a:r>
            <a:r>
              <a:rPr b="1" lang="en-US" sz="1800">
                <a:solidFill>
                  <a:srgbClr val="000000"/>
                </a:solidFill>
                <a:latin typeface="Arial"/>
                <a:ea typeface="Arial"/>
                <a:cs typeface="Arial"/>
                <a:sym typeface="Arial"/>
              </a:rPr>
              <a:t> </a:t>
            </a:r>
            <a:endParaRPr b="1" sz="1800">
              <a:solidFill>
                <a:srgbClr val="000000"/>
              </a:solidFill>
              <a:latin typeface="Arial"/>
              <a:ea typeface="Arial"/>
              <a:cs typeface="Arial"/>
              <a:sym typeface="Arial"/>
            </a:endParaRPr>
          </a:p>
        </p:txBody>
      </p:sp>
      <p:sp>
        <p:nvSpPr>
          <p:cNvPr id="189" name="Google Shape;189;p21"/>
          <p:cNvSpPr/>
          <p:nvPr/>
        </p:nvSpPr>
        <p:spPr>
          <a:xfrm flipH="1">
            <a:off x="5386397" y="3798463"/>
            <a:ext cx="18846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0" name="Google Shape;190;p21"/>
          <p:cNvSpPr/>
          <p:nvPr/>
        </p:nvSpPr>
        <p:spPr>
          <a:xfrm flipH="1">
            <a:off x="5386393" y="3432763"/>
            <a:ext cx="18846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1" name="Google Shape;191;p21"/>
          <p:cNvSpPr/>
          <p:nvPr/>
        </p:nvSpPr>
        <p:spPr>
          <a:xfrm flipH="1">
            <a:off x="6327297" y="50383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2" name="Google Shape;192;p21"/>
          <p:cNvSpPr/>
          <p:nvPr/>
        </p:nvSpPr>
        <p:spPr>
          <a:xfrm flipH="1">
            <a:off x="5954749" y="50383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193" name="Google Shape;193;p21"/>
          <p:cNvSpPr/>
          <p:nvPr/>
        </p:nvSpPr>
        <p:spPr>
          <a:xfrm rot="5400000">
            <a:off x="5538900" y="137650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5400000">
            <a:off x="7397250" y="137650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ph idx="1" type="body"/>
          </p:nvPr>
        </p:nvSpPr>
        <p:spPr>
          <a:xfrm>
            <a:off x="5272500" y="1947625"/>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Data</a:t>
            </a:r>
            <a:endParaRPr sz="1200">
              <a:solidFill>
                <a:srgbClr val="000000"/>
              </a:solidFill>
              <a:latin typeface="Arial"/>
              <a:ea typeface="Arial"/>
              <a:cs typeface="Arial"/>
              <a:sym typeface="Arial"/>
            </a:endParaRPr>
          </a:p>
        </p:txBody>
      </p:sp>
      <p:sp>
        <p:nvSpPr>
          <p:cNvPr id="196" name="Google Shape;196;p21"/>
          <p:cNvSpPr txBox="1"/>
          <p:nvPr>
            <p:ph idx="1" type="body"/>
          </p:nvPr>
        </p:nvSpPr>
        <p:spPr>
          <a:xfrm>
            <a:off x="7060875" y="1947625"/>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Target</a:t>
            </a:r>
            <a:endParaRPr sz="1200">
              <a:solidFill>
                <a:srgbClr val="000000"/>
              </a:solidFill>
              <a:latin typeface="Arial"/>
              <a:ea typeface="Arial"/>
              <a:cs typeface="Arial"/>
              <a:sym typeface="Arial"/>
            </a:endParaRPr>
          </a:p>
        </p:txBody>
      </p:sp>
      <p:sp>
        <p:nvSpPr>
          <p:cNvPr id="197" name="Google Shape;197;p21"/>
          <p:cNvSpPr/>
          <p:nvPr/>
        </p:nvSpPr>
        <p:spPr>
          <a:xfrm rot="5400000">
            <a:off x="6256700" y="2415075"/>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ph idx="1" type="body"/>
          </p:nvPr>
        </p:nvSpPr>
        <p:spPr>
          <a:xfrm>
            <a:off x="5990300" y="3214800"/>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Data</a:t>
            </a:r>
            <a:endParaRPr sz="1200">
              <a:solidFill>
                <a:srgbClr val="000000"/>
              </a:solidFill>
              <a:latin typeface="Arial"/>
              <a:ea typeface="Arial"/>
              <a:cs typeface="Arial"/>
              <a:sym typeface="Arial"/>
            </a:endParaRPr>
          </a:p>
        </p:txBody>
      </p:sp>
      <p:sp>
        <p:nvSpPr>
          <p:cNvPr id="199" name="Google Shape;199;p21"/>
          <p:cNvSpPr/>
          <p:nvPr/>
        </p:nvSpPr>
        <p:spPr>
          <a:xfrm rot="-5400000">
            <a:off x="6256700" y="3240350"/>
            <a:ext cx="144000" cy="1937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idx="1" type="body"/>
          </p:nvPr>
        </p:nvSpPr>
        <p:spPr>
          <a:xfrm>
            <a:off x="5990300" y="4204700"/>
            <a:ext cx="6768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Target</a:t>
            </a:r>
            <a:endParaRPr sz="1200">
              <a:solidFill>
                <a:srgbClr val="000000"/>
              </a:solidFill>
              <a:latin typeface="Arial"/>
              <a:ea typeface="Arial"/>
              <a:cs typeface="Arial"/>
              <a:sym typeface="Arial"/>
            </a:endParaRPr>
          </a:p>
        </p:txBody>
      </p:sp>
      <p:sp>
        <p:nvSpPr>
          <p:cNvPr id="201" name="Google Shape;201;p21"/>
          <p:cNvSpPr/>
          <p:nvPr/>
        </p:nvSpPr>
        <p:spPr>
          <a:xfrm flipH="1">
            <a:off x="6719922" y="53956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2" name="Google Shape;202;p21"/>
          <p:cNvSpPr/>
          <p:nvPr/>
        </p:nvSpPr>
        <p:spPr>
          <a:xfrm flipH="1">
            <a:off x="6347374" y="53956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3" name="Google Shape;203;p21"/>
          <p:cNvSpPr/>
          <p:nvPr/>
        </p:nvSpPr>
        <p:spPr>
          <a:xfrm flipH="1">
            <a:off x="7177122" y="57004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4" name="Google Shape;204;p21"/>
          <p:cNvSpPr/>
          <p:nvPr/>
        </p:nvSpPr>
        <p:spPr>
          <a:xfrm flipH="1">
            <a:off x="6804574" y="57004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5" name="Google Shape;205;p21"/>
          <p:cNvSpPr/>
          <p:nvPr/>
        </p:nvSpPr>
        <p:spPr>
          <a:xfrm flipH="1">
            <a:off x="7634322" y="6005275"/>
            <a:ext cx="396000" cy="365700"/>
          </a:xfrm>
          <a:prstGeom prst="leftArrow">
            <a:avLst>
              <a:gd fmla="val 50000" name="adj1"/>
              <a:gd fmla="val 52386" name="adj2"/>
            </a:avLst>
          </a:prstGeom>
          <a:solidFill>
            <a:srgbClr val="3DAD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6" name="Google Shape;206;p21"/>
          <p:cNvSpPr/>
          <p:nvPr/>
        </p:nvSpPr>
        <p:spPr>
          <a:xfrm flipH="1">
            <a:off x="7261774" y="6005275"/>
            <a:ext cx="396000" cy="365700"/>
          </a:xfrm>
          <a:prstGeom prst="leftArrow">
            <a:avLst>
              <a:gd fmla="val 50000" name="adj1"/>
              <a:gd fmla="val 52386" name="adj2"/>
            </a:avLst>
          </a:prstGeom>
          <a:solidFill>
            <a:srgbClr val="E9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6D6D"/>
              </a:solidFill>
              <a:latin typeface="Arial"/>
              <a:ea typeface="Arial"/>
              <a:cs typeface="Arial"/>
              <a:sym typeface="Arial"/>
            </a:endParaRPr>
          </a:p>
        </p:txBody>
      </p:sp>
      <p:sp>
        <p:nvSpPr>
          <p:cNvPr id="207" name="Google Shape;207;p21"/>
          <p:cNvSpPr txBox="1"/>
          <p:nvPr>
            <p:ph idx="1" type="body"/>
          </p:nvPr>
        </p:nvSpPr>
        <p:spPr>
          <a:xfrm>
            <a:off x="5041375" y="50383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A</a:t>
            </a:r>
            <a:endParaRPr sz="1200">
              <a:solidFill>
                <a:srgbClr val="000000"/>
              </a:solidFill>
              <a:latin typeface="Arial"/>
              <a:ea typeface="Arial"/>
              <a:cs typeface="Arial"/>
              <a:sym typeface="Arial"/>
            </a:endParaRPr>
          </a:p>
        </p:txBody>
      </p:sp>
      <p:sp>
        <p:nvSpPr>
          <p:cNvPr id="208" name="Google Shape;208;p21"/>
          <p:cNvSpPr txBox="1"/>
          <p:nvPr>
            <p:ph idx="1" type="body"/>
          </p:nvPr>
        </p:nvSpPr>
        <p:spPr>
          <a:xfrm>
            <a:off x="5445875" y="54040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B</a:t>
            </a:r>
            <a:endParaRPr sz="1200">
              <a:solidFill>
                <a:srgbClr val="000000"/>
              </a:solidFill>
              <a:latin typeface="Arial"/>
              <a:ea typeface="Arial"/>
              <a:cs typeface="Arial"/>
              <a:sym typeface="Arial"/>
            </a:endParaRPr>
          </a:p>
        </p:txBody>
      </p:sp>
      <p:sp>
        <p:nvSpPr>
          <p:cNvPr id="209" name="Google Shape;209;p21"/>
          <p:cNvSpPr txBox="1"/>
          <p:nvPr>
            <p:ph idx="1" type="body"/>
          </p:nvPr>
        </p:nvSpPr>
        <p:spPr>
          <a:xfrm>
            <a:off x="6377000" y="6085350"/>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D</a:t>
            </a:r>
            <a:endParaRPr sz="1200">
              <a:solidFill>
                <a:srgbClr val="000000"/>
              </a:solidFill>
              <a:latin typeface="Arial"/>
              <a:ea typeface="Arial"/>
              <a:cs typeface="Arial"/>
              <a:sym typeface="Arial"/>
            </a:endParaRPr>
          </a:p>
        </p:txBody>
      </p:sp>
      <p:sp>
        <p:nvSpPr>
          <p:cNvPr id="210" name="Google Shape;210;p21"/>
          <p:cNvSpPr txBox="1"/>
          <p:nvPr>
            <p:ph idx="1" type="body"/>
          </p:nvPr>
        </p:nvSpPr>
        <p:spPr>
          <a:xfrm>
            <a:off x="5903075" y="5776675"/>
            <a:ext cx="840300" cy="36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lang="en-US" sz="1200">
                <a:solidFill>
                  <a:srgbClr val="000000"/>
                </a:solidFill>
                <a:latin typeface="Arial"/>
                <a:ea typeface="Arial"/>
                <a:cs typeface="Arial"/>
                <a:sym typeface="Arial"/>
              </a:rPr>
              <a:t>Visitor C</a:t>
            </a:r>
            <a:endParaRPr sz="1200">
              <a:solidFill>
                <a:srgbClr val="000000"/>
              </a:solidFill>
              <a:latin typeface="Arial"/>
              <a:ea typeface="Arial"/>
              <a:cs typeface="Arial"/>
              <a:sym typeface="Arial"/>
            </a:endParaRPr>
          </a:p>
        </p:txBody>
      </p:sp>
      <p:sp>
        <p:nvSpPr>
          <p:cNvPr id="211" name="Google Shape;211;p21"/>
          <p:cNvSpPr/>
          <p:nvPr/>
        </p:nvSpPr>
        <p:spPr>
          <a:xfrm>
            <a:off x="0" y="6786183"/>
            <a:ext cx="12192000" cy="80100"/>
          </a:xfrm>
          <a:prstGeom prst="rect">
            <a:avLst/>
          </a:prstGeom>
          <a:solidFill>
            <a:srgbClr val="F9C32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